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3" r:id="rId6"/>
    <p:sldMasterId id="2147483658" r:id="rId7"/>
    <p:sldMasterId id="2147483648" r:id="rId8"/>
    <p:sldMasterId id="2147483677" r:id="rId9"/>
    <p:sldMasterId id="2147483712" r:id="rId10"/>
  </p:sldMasterIdLst>
  <p:notesMasterIdLst>
    <p:notesMasterId r:id="rId26"/>
  </p:notesMasterIdLst>
  <p:handoutMasterIdLst>
    <p:handoutMasterId r:id="rId27"/>
  </p:handoutMasterIdLst>
  <p:sldIdLst>
    <p:sldId id="299" r:id="rId11"/>
    <p:sldId id="343" r:id="rId12"/>
    <p:sldId id="344" r:id="rId13"/>
    <p:sldId id="345" r:id="rId14"/>
    <p:sldId id="351" r:id="rId15"/>
    <p:sldId id="350" r:id="rId16"/>
    <p:sldId id="349" r:id="rId17"/>
    <p:sldId id="356" r:id="rId18"/>
    <p:sldId id="355" r:id="rId19"/>
    <p:sldId id="348" r:id="rId20"/>
    <p:sldId id="347" r:id="rId21"/>
    <p:sldId id="346" r:id="rId22"/>
    <p:sldId id="352" r:id="rId23"/>
    <p:sldId id="353" r:id="rId24"/>
    <p:sldId id="35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C067E147-92A3-4025-A692-50947FB67A62}">
          <p14:sldIdLst/>
        </p14:section>
        <p14:section name="COL Covers" id="{C60E72D5-0126-464F-AD1D-90D8AE201072}">
          <p14:sldIdLst>
            <p14:sldId id="299"/>
          </p14:sldIdLst>
        </p14:section>
        <p14:section name="COL: Content" id="{EA5EB87C-BF09-4E71-8317-503F941D8D52}">
          <p14:sldIdLst>
            <p14:sldId id="343"/>
            <p14:sldId id="344"/>
            <p14:sldId id="345"/>
            <p14:sldId id="351"/>
            <p14:sldId id="350"/>
            <p14:sldId id="349"/>
            <p14:sldId id="356"/>
            <p14:sldId id="355"/>
            <p14:sldId id="348"/>
            <p14:sldId id="347"/>
            <p14:sldId id="346"/>
            <p14:sldId id="352"/>
            <p14:sldId id="353"/>
            <p14:sldId id="354"/>
          </p14:sldIdLst>
        </p14:section>
      </p14:sectionLst>
    </p:ex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21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7E605F5-24A2-6B8F-229D-2A3E07457F47}" name="Avitabile, Amy      RTX" initials="AAR" userId="S::E21161113@adxuser.com::50035740-67fe-4f30-8d66-cf523957c7d0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y Avitabile" initials="AA" lastIdx="1" clrIdx="0">
    <p:extLst>
      <p:ext uri="{19B8F6BF-5375-455C-9EA6-DF929625EA0E}">
        <p15:presenceInfo xmlns:p15="http://schemas.microsoft.com/office/powerpoint/2012/main" userId="S-1-5-21-1214440339-861567501-682003330-13659481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B661"/>
    <a:srgbClr val="9ABEAA"/>
    <a:srgbClr val="E6E6E6"/>
    <a:srgbClr val="908CC2"/>
    <a:srgbClr val="D9D9D6"/>
    <a:srgbClr val="B1B3B3"/>
    <a:srgbClr val="DFE0E0"/>
    <a:srgbClr val="F2F2F2"/>
    <a:srgbClr val="BFC1C2"/>
    <a:srgbClr val="6366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E3192A-069E-417B-B567-F661EBE663B6}" v="26" dt="2025-07-29T14:18:48.154"/>
  </p1510:revLst>
</p1510:revInfo>
</file>

<file path=ppt/tableStyles.xml><?xml version="1.0" encoding="utf-8"?>
<a:tblStyleLst xmlns:a="http://schemas.openxmlformats.org/drawingml/2006/main" def="{3B4B98B0-60AC-42C2-AFA5-B58CD77FA1E5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78" d="100"/>
          <a:sy n="78" d="100"/>
        </p:scale>
        <p:origin x="787" y="62"/>
      </p:cViewPr>
      <p:guideLst>
        <p:guide pos="3840"/>
        <p:guide orient="horz" pos="218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1.xml"/><Relationship Id="rId34" Type="http://schemas.microsoft.com/office/2015/10/relationships/revisionInfo" Target="revisionInfo.xml"/><Relationship Id="rId7" Type="http://schemas.openxmlformats.org/officeDocument/2006/relationships/slideMaster" Target="slideMasters/slideMaster2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commentAuthors" Target="commentAuthors.xml"/><Relationship Id="rId10" Type="http://schemas.openxmlformats.org/officeDocument/2006/relationships/slideMaster" Target="slideMasters/slideMaster5.xml"/><Relationship Id="rId19" Type="http://schemas.openxmlformats.org/officeDocument/2006/relationships/slide" Target="slides/slide9.xml"/><Relationship Id="rId3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35" Type="http://schemas.microsoft.com/office/2018/10/relationships/authors" Target="authors.xml"/><Relationship Id="rId8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hea Dmello" userId="bc5234a7e042a0f2" providerId="LiveId" clId="{711A8191-0886-4665-95B5-0620CB648282}"/>
    <pc:docChg chg="addSld modSection">
      <pc:chgData name="Rhea Dmello" userId="bc5234a7e042a0f2" providerId="LiveId" clId="{711A8191-0886-4665-95B5-0620CB648282}" dt="2025-07-29T13:32:09.090" v="0" actId="680"/>
      <pc:docMkLst>
        <pc:docMk/>
      </pc:docMkLst>
      <pc:sldChg chg="new">
        <pc:chgData name="Rhea Dmello" userId="bc5234a7e042a0f2" providerId="LiveId" clId="{711A8191-0886-4665-95B5-0620CB648282}" dt="2025-07-29T13:32:09.090" v="0" actId="680"/>
        <pc:sldMkLst>
          <pc:docMk/>
          <pc:sldMk cId="2772484448" sldId="344"/>
        </pc:sldMkLst>
      </pc:sldChg>
    </pc:docChg>
  </pc:docChgLst>
  <pc:docChgLst>
    <pc:chgData name="Rhea Dmello" userId="bc5234a7e042a0f2" providerId="LiveId" clId="{93E3192A-069E-417B-B567-F661EBE663B6}"/>
    <pc:docChg chg="undo custSel addSld modSld modSection">
      <pc:chgData name="Rhea Dmello" userId="bc5234a7e042a0f2" providerId="LiveId" clId="{93E3192A-069E-417B-B567-F661EBE663B6}" dt="2025-07-29T14:18:48.154" v="293"/>
      <pc:docMkLst>
        <pc:docMk/>
      </pc:docMkLst>
      <pc:sldChg chg="addSp delSp modSp mod">
        <pc:chgData name="Rhea Dmello" userId="bc5234a7e042a0f2" providerId="LiveId" clId="{93E3192A-069E-417B-B567-F661EBE663B6}" dt="2025-07-29T14:17:28.239" v="292" actId="20577"/>
        <pc:sldMkLst>
          <pc:docMk/>
          <pc:sldMk cId="2772484448" sldId="344"/>
        </pc:sldMkLst>
        <pc:spChg chg="mod">
          <ac:chgData name="Rhea Dmello" userId="bc5234a7e042a0f2" providerId="LiveId" clId="{93E3192A-069E-417B-B567-F661EBE663B6}" dt="2025-07-29T14:17:28.239" v="292" actId="20577"/>
          <ac:spMkLst>
            <pc:docMk/>
            <pc:sldMk cId="2772484448" sldId="344"/>
            <ac:spMk id="2" creationId="{FF1CFC89-34E8-48A8-F79F-8896098885CC}"/>
          </ac:spMkLst>
        </pc:spChg>
        <pc:spChg chg="mod">
          <ac:chgData name="Rhea Dmello" userId="bc5234a7e042a0f2" providerId="LiveId" clId="{93E3192A-069E-417B-B567-F661EBE663B6}" dt="2025-07-29T14:04:02.552" v="53" actId="20577"/>
          <ac:spMkLst>
            <pc:docMk/>
            <pc:sldMk cId="2772484448" sldId="344"/>
            <ac:spMk id="3" creationId="{37FA630D-6309-7B49-56FC-DCD124494846}"/>
          </ac:spMkLst>
        </pc:spChg>
        <pc:picChg chg="add del mod">
          <ac:chgData name="Rhea Dmello" userId="bc5234a7e042a0f2" providerId="LiveId" clId="{93E3192A-069E-417B-B567-F661EBE663B6}" dt="2025-07-29T14:05:54.191" v="55" actId="478"/>
          <ac:picMkLst>
            <pc:docMk/>
            <pc:sldMk cId="2772484448" sldId="344"/>
            <ac:picMk id="7" creationId="{869AC480-1A27-5E64-75B0-0067E9F0FC9B}"/>
          </ac:picMkLst>
        </pc:picChg>
      </pc:sldChg>
      <pc:sldChg chg="addSp delSp modSp new mod">
        <pc:chgData name="Rhea Dmello" userId="bc5234a7e042a0f2" providerId="LiveId" clId="{93E3192A-069E-417B-B567-F661EBE663B6}" dt="2025-07-29T14:14:38.495" v="241" actId="20577"/>
        <pc:sldMkLst>
          <pc:docMk/>
          <pc:sldMk cId="1266325269" sldId="345"/>
        </pc:sldMkLst>
        <pc:spChg chg="add del mod">
          <ac:chgData name="Rhea Dmello" userId="bc5234a7e042a0f2" providerId="LiveId" clId="{93E3192A-069E-417B-B567-F661EBE663B6}" dt="2025-07-29T14:14:38.495" v="241" actId="20577"/>
          <ac:spMkLst>
            <pc:docMk/>
            <pc:sldMk cId="1266325269" sldId="345"/>
            <ac:spMk id="2" creationId="{1D2E2219-9AE1-420D-AF04-616063075DFC}"/>
          </ac:spMkLst>
        </pc:spChg>
        <pc:spChg chg="mod">
          <ac:chgData name="Rhea Dmello" userId="bc5234a7e042a0f2" providerId="LiveId" clId="{93E3192A-069E-417B-B567-F661EBE663B6}" dt="2025-07-29T14:07:55.718" v="96" actId="20577"/>
          <ac:spMkLst>
            <pc:docMk/>
            <pc:sldMk cId="1266325269" sldId="345"/>
            <ac:spMk id="3" creationId="{8B7527FE-BE6C-47F3-F475-67A78DAF0379}"/>
          </ac:spMkLst>
        </pc:spChg>
        <pc:spChg chg="add mod">
          <ac:chgData name="Rhea Dmello" userId="bc5234a7e042a0f2" providerId="LiveId" clId="{93E3192A-069E-417B-B567-F661EBE663B6}" dt="2025-07-29T14:08:07.205" v="98"/>
          <ac:spMkLst>
            <pc:docMk/>
            <pc:sldMk cId="1266325269" sldId="345"/>
            <ac:spMk id="6" creationId="{B1FEDAC7-E835-1B6B-51CE-42F69B4FEABF}"/>
          </ac:spMkLst>
        </pc:spChg>
        <pc:spChg chg="add">
          <ac:chgData name="Rhea Dmello" userId="bc5234a7e042a0f2" providerId="LiveId" clId="{93E3192A-069E-417B-B567-F661EBE663B6}" dt="2025-07-29T14:08:52.195" v="117"/>
          <ac:spMkLst>
            <pc:docMk/>
            <pc:sldMk cId="1266325269" sldId="345"/>
            <ac:spMk id="7" creationId="{31288BC6-FB5C-64D6-7A40-9BD9DB996142}"/>
          </ac:spMkLst>
        </pc:spChg>
      </pc:sldChg>
      <pc:sldChg chg="new">
        <pc:chgData name="Rhea Dmello" userId="bc5234a7e042a0f2" providerId="LiveId" clId="{93E3192A-069E-417B-B567-F661EBE663B6}" dt="2025-07-29T13:44:10.416" v="1" actId="680"/>
        <pc:sldMkLst>
          <pc:docMk/>
          <pc:sldMk cId="274403660" sldId="346"/>
        </pc:sldMkLst>
      </pc:sldChg>
      <pc:sldChg chg="new">
        <pc:chgData name="Rhea Dmello" userId="bc5234a7e042a0f2" providerId="LiveId" clId="{93E3192A-069E-417B-B567-F661EBE663B6}" dt="2025-07-29T13:44:12.910" v="2" actId="680"/>
        <pc:sldMkLst>
          <pc:docMk/>
          <pc:sldMk cId="980583311" sldId="347"/>
        </pc:sldMkLst>
      </pc:sldChg>
      <pc:sldChg chg="new">
        <pc:chgData name="Rhea Dmello" userId="bc5234a7e042a0f2" providerId="LiveId" clId="{93E3192A-069E-417B-B567-F661EBE663B6}" dt="2025-07-29T13:44:14.966" v="3" actId="680"/>
        <pc:sldMkLst>
          <pc:docMk/>
          <pc:sldMk cId="3219198278" sldId="348"/>
        </pc:sldMkLst>
      </pc:sldChg>
      <pc:sldChg chg="new">
        <pc:chgData name="Rhea Dmello" userId="bc5234a7e042a0f2" providerId="LiveId" clId="{93E3192A-069E-417B-B567-F661EBE663B6}" dt="2025-07-29T13:44:17.095" v="4" actId="680"/>
        <pc:sldMkLst>
          <pc:docMk/>
          <pc:sldMk cId="2452607042" sldId="349"/>
        </pc:sldMkLst>
      </pc:sldChg>
      <pc:sldChg chg="new">
        <pc:chgData name="Rhea Dmello" userId="bc5234a7e042a0f2" providerId="LiveId" clId="{93E3192A-069E-417B-B567-F661EBE663B6}" dt="2025-07-29T13:44:19.398" v="5" actId="680"/>
        <pc:sldMkLst>
          <pc:docMk/>
          <pc:sldMk cId="87887353" sldId="350"/>
        </pc:sldMkLst>
      </pc:sldChg>
      <pc:sldChg chg="modSp new">
        <pc:chgData name="Rhea Dmello" userId="bc5234a7e042a0f2" providerId="LiveId" clId="{93E3192A-069E-417B-B567-F661EBE663B6}" dt="2025-07-29T14:18:48.154" v="293"/>
        <pc:sldMkLst>
          <pc:docMk/>
          <pc:sldMk cId="331354312" sldId="351"/>
        </pc:sldMkLst>
        <pc:spChg chg="mod">
          <ac:chgData name="Rhea Dmello" userId="bc5234a7e042a0f2" providerId="LiveId" clId="{93E3192A-069E-417B-B567-F661EBE663B6}" dt="2025-07-29T14:18:48.154" v="293"/>
          <ac:spMkLst>
            <pc:docMk/>
            <pc:sldMk cId="331354312" sldId="351"/>
            <ac:spMk id="3" creationId="{D2C29C49-8C00-A518-D7C7-948B2C57FC0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3"/>
          </p:nvPr>
        </p:nvSpPr>
        <p:spPr>
          <a:xfrm>
            <a:off x="3886200" y="0"/>
            <a:ext cx="2514600" cy="45878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138C58B0-FFE9-437E-B2CB-216DAFA84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66732"/>
      </p:ext>
    </p:extLst>
  </p:cSld>
  <p:clrMap bg1="lt1" tx1="dk1" bg2="lt2" tx2="dk2" accent1="accent1" accent2="accent2" accent3="accent3" accent4="accent4" accent5="accent5" accent6="accent6" hlink="hlink" folHlink="folHlink"/>
  <p:hf hdr="0" dt="0"/>
  <p:extLst>
    <p:ext uri="{56416CCD-93CA-4268-BC5B-53C4BB910035}">
      <p15:sldGuideLst xmlns:p15="http://schemas.microsoft.com/office/powerpoint/2012/main">
        <p15:guide id="2" pos="288" userDrawn="1">
          <p15:clr>
            <a:srgbClr val="F26B43"/>
          </p15:clr>
        </p15:guide>
        <p15:guide id="3" pos="4032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92624" y="692622"/>
            <a:ext cx="5517676" cy="310369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012556"/>
            <a:ext cx="5524500" cy="4094214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5"/>
          </p:nvPr>
        </p:nvSpPr>
        <p:spPr>
          <a:xfrm>
            <a:off x="3886200" y="9183"/>
            <a:ext cx="2324100" cy="45878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56AF3A09-0EB5-429E-B7D0-FB28A7726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19137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115888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287338" indent="-117475" algn="l" defTabSz="914400" rtl="0" eaLnBrk="1" latinLnBrk="0" hangingPunct="1">
      <a:spcBef>
        <a:spcPts val="200"/>
      </a:spcBef>
      <a:buFont typeface="Arial" panose="020B0604020202020204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457200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627063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60425" indent="-171450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432" userDrawn="1">
          <p15:clr>
            <a:srgbClr val="F26B43"/>
          </p15:clr>
        </p15:guide>
        <p15:guide id="2" pos="391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68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79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6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E5F66BD-B24D-66F9-E108-0EEBA425F8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1836211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 1"/>
          <p:cNvSpPr>
            <a:spLocks noGrp="1"/>
          </p:cNvSpPr>
          <p:nvPr>
            <p:ph type="body" sz="quarter" idx="13" hasCustomPrompt="1"/>
          </p:nvPr>
        </p:nvSpPr>
        <p:spPr>
          <a:xfrm>
            <a:off x="696433" y="2294021"/>
            <a:ext cx="5247167" cy="3497178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1572733"/>
            <a:ext cx="5248274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 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248401" y="1572733"/>
            <a:ext cx="5248274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 </a:t>
            </a:r>
          </a:p>
        </p:txBody>
      </p:sp>
      <p:sp>
        <p:nvSpPr>
          <p:cNvPr id="15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CBE0B946-A5C4-9B05-3ADE-B4FE9623228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48400" y="2294021"/>
            <a:ext cx="5247167" cy="3497178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akeaway bar">
            <a:extLst>
              <a:ext uri="{FF2B5EF4-FFF2-40B4-BE49-F238E27FC236}">
                <a16:creationId xmlns:a16="http://schemas.microsoft.com/office/drawing/2014/main" id="{5E9B1FFA-BD88-F9E9-59C9-C7AE0E13A9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757467A-1A0B-9CF2-835A-4919955834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1522569-AB49-0EC2-F26C-04AB42854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30167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3">
            <a:extLst>
              <a:ext uri="{FF2B5EF4-FFF2-40B4-BE49-F238E27FC236}">
                <a16:creationId xmlns:a16="http://schemas.microsoft.com/office/drawing/2014/main" id="{1227C6EA-CADE-4772-BF2C-DF04CBDCF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</p:spPr>
        <p:txBody>
          <a:bodyPr/>
          <a:lstStyle/>
          <a:p>
            <a:r>
              <a:rPr lang="en-US"/>
              <a:t>Title. 32 pt. black. Bold. Sentence case. Two lines max.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79596A4-F56F-4ABC-8E75-4BE60F7ED85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85802" y="1358207"/>
            <a:ext cx="3409912" cy="1940443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082A4F2F-B507-4076-99BD-50A0D640D83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72358" y="1358206"/>
            <a:ext cx="3429000" cy="1940444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D1CCE81E-2A1A-4C37-8FB9-A87A38D462E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068057" y="1358207"/>
            <a:ext cx="3438143" cy="1940443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8" name="Body 1">
            <a:extLst>
              <a:ext uri="{FF2B5EF4-FFF2-40B4-BE49-F238E27FC236}">
                <a16:creationId xmlns:a16="http://schemas.microsoft.com/office/drawing/2014/main" id="{06DFA2EB-3972-43A4-8F2F-1FA925C492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4888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13B8C43-B217-4065-899D-965ABB835B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4888" y="3513856"/>
            <a:ext cx="3411017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0241EE5-BE3E-4ACB-AA02-55AD1071C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71270" y="3513856"/>
            <a:ext cx="3449084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C421A00-BD57-46F3-A96E-EBA27534BF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79811" y="3513856"/>
            <a:ext cx="3410355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D8C205A4-A491-3354-D436-AF9BF1F62E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81500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3" name="Body 1">
            <a:extLst>
              <a:ext uri="{FF2B5EF4-FFF2-40B4-BE49-F238E27FC236}">
                <a16:creationId xmlns:a16="http://schemas.microsoft.com/office/drawing/2014/main" id="{FB9FA8DA-D277-339F-4985-9623F740A89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5949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4" name="Takeaway bar">
            <a:extLst>
              <a:ext uri="{FF2B5EF4-FFF2-40B4-BE49-F238E27FC236}">
                <a16:creationId xmlns:a16="http://schemas.microsoft.com/office/drawing/2014/main" id="{F1C626FD-9651-7619-B6B8-C33DB71F60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A8EF709-B2B3-FDC4-BEA0-3E79EE4FF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C93F038-09D4-E830-DF95-DB9861755A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959176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92001" cy="6172200"/>
          </a:xfrm>
          <a:solidFill>
            <a:schemeClr val="accent2">
              <a:lumMod val="20000"/>
              <a:lumOff val="80000"/>
            </a:schemeClr>
          </a:solidFill>
        </p:spPr>
        <p:txBody>
          <a:bodyPr tIns="548640"/>
          <a:lstStyle>
            <a:lvl1pPr algn="ctr">
              <a:defRPr b="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4" name="Section title"/>
          <p:cNvSpPr>
            <a:spLocks noGrp="1"/>
          </p:cNvSpPr>
          <p:nvPr>
            <p:ph type="title" hasCustomPrompt="1"/>
          </p:nvPr>
        </p:nvSpPr>
        <p:spPr>
          <a:xfrm>
            <a:off x="694944" y="2057400"/>
            <a:ext cx="8944356" cy="2057400"/>
          </a:xfrm>
          <a:noFill/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baseline="0" dirty="0"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spcBef>
                <a:spcPts val="1000"/>
              </a:spcBef>
              <a:buSzPct val="115000"/>
              <a:buFont typeface="Arial" panose="020B0604020202020204" pitchFamily="34" charset="0"/>
            </a:pPr>
            <a:r>
              <a:rPr lang="en-US"/>
              <a:t>Section title. 55 pt. black. Bold. Sentence case. 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43233DA6-3194-CB55-7993-3414CBEB3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D7AF16C-A46F-6B86-376F-4753B041C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3338520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ction title"/>
          <p:cNvSpPr>
            <a:spLocks noGrp="1"/>
          </p:cNvSpPr>
          <p:nvPr userDrawn="1">
            <p:ph type="title" hasCustomPrompt="1"/>
          </p:nvPr>
        </p:nvSpPr>
        <p:spPr>
          <a:xfrm>
            <a:off x="685800" y="2057399"/>
            <a:ext cx="7139619" cy="276978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baseline="0" dirty="0"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spcBef>
                <a:spcPts val="1000"/>
              </a:spcBef>
              <a:buSzPct val="115000"/>
              <a:buFont typeface="Arial" panose="020B0604020202020204" pitchFamily="34" charset="0"/>
            </a:pPr>
            <a:r>
              <a:rPr lang="en-US"/>
              <a:t>Section title. 55 pt. black. Bold. Sentence case. </a:t>
            </a:r>
          </a:p>
        </p:txBody>
      </p:sp>
      <p:sp>
        <p:nvSpPr>
          <p:cNvPr id="15" name="Presenters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70881" y="1451343"/>
            <a:ext cx="7139619" cy="356191"/>
          </a:xfrm>
          <a:noFill/>
        </p:spPr>
        <p:txBody>
          <a:bodyPr vert="horz" lIns="0" tIns="0" rIns="0" bIns="0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1" baseline="0">
                <a:solidFill>
                  <a:schemeClr val="accent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16 pt. Gray. Sentence case.</a:t>
            </a:r>
          </a:p>
        </p:txBody>
      </p:sp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F658D7A-B710-3A1F-85B6-EA22382CEB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 flipV="1">
            <a:off x="7004211" y="1671980"/>
            <a:ext cx="5747158" cy="3253280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1878CD8-EB03-3BE4-466C-CAB36D3B77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239D1-DD08-2675-1706-F37FB90D46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40614511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E5F66BD-B24D-66F9-E108-0EEBA425F8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1836211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E8DFD5FC-C8A3-08AE-1F4A-7CC1E2BAEE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612EC3B-575F-B503-9FBF-4DDBF99F4E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1A92E33-8F3F-CE0C-D8EF-9FB7A62D05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5978" y="2288554"/>
            <a:ext cx="10152447" cy="172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31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C72FA151-06B1-BA7C-A477-FB3B40A9F6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"/>
          <p:cNvSpPr>
            <a:spLocks noGrp="1"/>
          </p:cNvSpPr>
          <p:nvPr>
            <p:ph type="body" sz="quarter" idx="14" hasCustomPrompt="1"/>
          </p:nvPr>
        </p:nvSpPr>
        <p:spPr>
          <a:xfrm>
            <a:off x="6879264" y="4860395"/>
            <a:ext cx="1642897" cy="193899"/>
          </a:xfrm>
          <a:noFill/>
        </p:spPr>
        <p:txBody>
          <a:bodyPr wrap="square">
            <a:spAutoFit/>
          </a:bodyPr>
          <a:lstStyle>
            <a:lvl1pPr>
              <a:defRPr sz="1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Presenters"/>
          <p:cNvSpPr>
            <a:spLocks noGrp="1"/>
          </p:cNvSpPr>
          <p:nvPr>
            <p:ph type="body" sz="quarter" idx="13" hasCustomPrompt="1"/>
          </p:nvPr>
        </p:nvSpPr>
        <p:spPr>
          <a:xfrm>
            <a:off x="6880362" y="3840163"/>
            <a:ext cx="4634981" cy="2492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8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18 pt. black.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879264" y="2160241"/>
            <a:ext cx="4626935" cy="914096"/>
          </a:xfrm>
          <a:noFill/>
        </p:spPr>
        <p:txBody>
          <a:bodyPr wrap="square" anchor="t" anchorCtr="0">
            <a:spAutoFit/>
          </a:bodyPr>
          <a:lstStyle>
            <a:lvl1pPr defTabSz="914400">
              <a:spcBef>
                <a:spcPct val="0"/>
              </a:spcBef>
              <a:defRPr sz="33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33 pt. black. Bold. Sentence case.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EFD9E-7750-6D4A-1D98-5496B6132B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8638592A-F13E-81FF-79BE-5F7467D5F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5799" y="2105191"/>
            <a:ext cx="5562601" cy="94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45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F4B96747-42DE-57F0-0FB9-E7A2A01508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EC62ECF-76DE-3845-37A2-A6FD5498C7B5}"/>
              </a:ext>
            </a:extLst>
          </p:cNvPr>
          <p:cNvGrpSpPr/>
          <p:nvPr userDrawn="1"/>
        </p:nvGrpSpPr>
        <p:grpSpPr>
          <a:xfrm>
            <a:off x="0" y="0"/>
            <a:ext cx="12192000" cy="4000501"/>
            <a:chOff x="0" y="0"/>
            <a:chExt cx="12192000" cy="4000501"/>
          </a:xfrm>
        </p:grpSpPr>
        <p:pic>
          <p:nvPicPr>
            <p:cNvPr id="15" name="Picture 14" descr="A picture containing sky, outdoor&#10;&#10;Description automatically generated">
              <a:extLst>
                <a:ext uri="{FF2B5EF4-FFF2-40B4-BE49-F238E27FC236}">
                  <a16:creationId xmlns:a16="http://schemas.microsoft.com/office/drawing/2014/main" id="{5F38B2FE-D5AD-4032-D2BB-9E454F577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82800" y="663"/>
              <a:ext cx="4026401" cy="399983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FDCAA9-0215-4287-3764-0FCA357150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25" r="25"/>
            <a:stretch/>
          </p:blipFill>
          <p:spPr>
            <a:xfrm>
              <a:off x="0" y="0"/>
              <a:ext cx="4026400" cy="3999837"/>
            </a:xfrm>
            <a:prstGeom prst="rect">
              <a:avLst/>
            </a:prstGeom>
          </p:spPr>
        </p:pic>
        <p:pic>
          <p:nvPicPr>
            <p:cNvPr id="17" name="Picture 2" descr="Thermal-management-aircraft">
              <a:extLst>
                <a:ext uri="{FF2B5EF4-FFF2-40B4-BE49-F238E27FC236}">
                  <a16:creationId xmlns:a16="http://schemas.microsoft.com/office/drawing/2014/main" id="{8C503F3B-AA68-D98D-7D68-FD7733C9774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736" b="5934"/>
            <a:stretch/>
          </p:blipFill>
          <p:spPr bwMode="auto">
            <a:xfrm>
              <a:off x="8165601" y="663"/>
              <a:ext cx="4026399" cy="3999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Date">
            <a:extLst>
              <a:ext uri="{FF2B5EF4-FFF2-40B4-BE49-F238E27FC236}">
                <a16:creationId xmlns:a16="http://schemas.microsoft.com/office/drawing/2014/main" id="{A7520BD9-F27C-EB53-362B-E29762A25B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25267" y="5144230"/>
            <a:ext cx="1866900" cy="166199"/>
          </a:xfrm>
          <a:noFill/>
        </p:spPr>
        <p:txBody>
          <a:bodyPr>
            <a:spAutoFit/>
          </a:bodyPr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2" name="Presenters">
            <a:extLst>
              <a:ext uri="{FF2B5EF4-FFF2-40B4-BE49-F238E27FC236}">
                <a16:creationId xmlns:a16="http://schemas.microsoft.com/office/drawing/2014/main" id="{B53E8303-2948-CE7F-FFD7-5F13BB7383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25267" y="4832708"/>
            <a:ext cx="6486746" cy="2215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16 pt. black.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3B8EDCE6-047D-0310-4495-B16000AE8B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25267" y="4451623"/>
            <a:ext cx="6486746" cy="346249"/>
          </a:xfrm>
          <a:noFill/>
        </p:spPr>
        <p:txBody>
          <a:bodyPr wrap="square" anchor="b" anchorCtr="0">
            <a:spAutoFit/>
          </a:bodyPr>
          <a:lstStyle>
            <a:lvl1pPr defTabSz="914400">
              <a:spcBef>
                <a:spcPct val="0"/>
              </a:spcBef>
              <a:defRPr sz="25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25 pt. black. Bold. Sentence case.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8B74DD3-7917-FD60-1CEB-BDFB06DC89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06A2509-4735-8D6E-0367-1124FC90CD6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85799" y="4492398"/>
            <a:ext cx="3695701" cy="62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829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tt &amp; Whitney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11182626-538B-109F-3E50-F4953F005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"/>
          <p:cNvSpPr>
            <a:spLocks noGrp="1"/>
          </p:cNvSpPr>
          <p:nvPr>
            <p:ph type="body" sz="quarter" idx="14" hasCustomPrompt="1"/>
          </p:nvPr>
        </p:nvSpPr>
        <p:spPr>
          <a:xfrm>
            <a:off x="4925267" y="5144230"/>
            <a:ext cx="1866900" cy="166199"/>
          </a:xfrm>
          <a:noFill/>
        </p:spPr>
        <p:txBody>
          <a:bodyPr>
            <a:spAutoFit/>
          </a:bodyPr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Presenters"/>
          <p:cNvSpPr>
            <a:spLocks noGrp="1"/>
          </p:cNvSpPr>
          <p:nvPr>
            <p:ph type="body" sz="quarter" idx="13" hasCustomPrompt="1"/>
          </p:nvPr>
        </p:nvSpPr>
        <p:spPr>
          <a:xfrm>
            <a:off x="4925267" y="4832708"/>
            <a:ext cx="6486746" cy="2215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16 pt. black.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925267" y="4451623"/>
            <a:ext cx="6486746" cy="346249"/>
          </a:xfrm>
          <a:noFill/>
        </p:spPr>
        <p:txBody>
          <a:bodyPr wrap="square" anchor="b" anchorCtr="0">
            <a:spAutoFit/>
          </a:bodyPr>
          <a:lstStyle>
            <a:lvl1pPr defTabSz="914400">
              <a:spcBef>
                <a:spcPct val="0"/>
              </a:spcBef>
              <a:defRPr sz="25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25 pt. black. Bold. Sentence case.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B6EDA-04E7-A647-9351-25B11C05C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CD780A4-E59C-EC7C-0923-2DF8779BB740}"/>
              </a:ext>
            </a:extLst>
          </p:cNvPr>
          <p:cNvGrpSpPr/>
          <p:nvPr userDrawn="1"/>
        </p:nvGrpSpPr>
        <p:grpSpPr>
          <a:xfrm>
            <a:off x="0" y="0"/>
            <a:ext cx="12192000" cy="4000500"/>
            <a:chOff x="0" y="0"/>
            <a:chExt cx="12192000" cy="40005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F51D2E6-8B50-4B28-48B1-E63E5AF8DC9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2793" t="2717" r="22165" b="1207"/>
            <a:stretch/>
          </p:blipFill>
          <p:spPr>
            <a:xfrm>
              <a:off x="4082800" y="1"/>
              <a:ext cx="4026401" cy="399983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BEDE36E-8FC0-95B4-7C79-F0E71F3D4A2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25" r="25"/>
            <a:stretch/>
          </p:blipFill>
          <p:spPr>
            <a:xfrm>
              <a:off x="0" y="0"/>
              <a:ext cx="4026400" cy="3999837"/>
            </a:xfrm>
            <a:prstGeom prst="rect">
              <a:avLst/>
            </a:prstGeom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2210A33-0B32-55FA-74EC-9C35474529E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/>
            <a:srcRect l="16439" r="16439"/>
            <a:stretch/>
          </p:blipFill>
          <p:spPr bwMode="auto">
            <a:xfrm>
              <a:off x="8165601" y="663"/>
              <a:ext cx="4026399" cy="3999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290BF5CD-B8DF-7187-83C6-192C964DD22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85799" y="4492398"/>
            <a:ext cx="3695701" cy="62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9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ance: RTX 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83E520A4-FAAE-1C23-A63D-FAE04B206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C14E4D-FFCC-16F0-1F0B-8A1621EFC611}"/>
              </a:ext>
            </a:extLst>
          </p:cNvPr>
          <p:cNvSpPr txBox="1"/>
          <p:nvPr userDrawn="1"/>
        </p:nvSpPr>
        <p:spPr>
          <a:xfrm>
            <a:off x="662940" y="468598"/>
            <a:ext cx="10896600" cy="4862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80000"/>
              </a:lnSpc>
              <a:spcBef>
                <a:spcPct val="0"/>
              </a:spcBef>
              <a:buNone/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RTX color palette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841BBA-C64A-D926-1311-F092A2C6AC0E}"/>
              </a:ext>
            </a:extLst>
          </p:cNvPr>
          <p:cNvSpPr/>
          <p:nvPr userDrawn="1"/>
        </p:nvSpPr>
        <p:spPr>
          <a:xfrm>
            <a:off x="694270" y="1714500"/>
            <a:ext cx="3405162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/>
              <a:t>RTX primary palette</a:t>
            </a:r>
          </a:p>
          <a:p>
            <a:pPr marL="0" lvl="1"/>
            <a:r>
              <a:rPr lang="en-US" sz="1200"/>
              <a:t>Our primary palette consists of black and white.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28EA49-0A02-0ED7-45A0-47A86C772A32}"/>
              </a:ext>
            </a:extLst>
          </p:cNvPr>
          <p:cNvSpPr/>
          <p:nvPr userDrawn="1"/>
        </p:nvSpPr>
        <p:spPr>
          <a:xfrm>
            <a:off x="685800" y="4252665"/>
            <a:ext cx="3754700" cy="129266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 baseline="0"/>
              <a:t>PPT tertiary palette</a:t>
            </a:r>
            <a:endParaRPr lang="en-US" sz="1200" b="1"/>
          </a:p>
          <a:p>
            <a:pPr marL="0" lvl="1"/>
            <a:r>
              <a:rPr lang="en-US" sz="1200"/>
              <a:t>Accent colors </a:t>
            </a:r>
            <a:r>
              <a:rPr lang="en-US" sz="1200" b="1"/>
              <a:t>only</a:t>
            </a:r>
            <a:r>
              <a:rPr lang="en-US" sz="1200" baseline="0"/>
              <a:t> </a:t>
            </a:r>
            <a:r>
              <a:rPr lang="en-US" sz="1200"/>
              <a:t>for use in charts and graphs </a:t>
            </a:r>
            <a:br>
              <a:rPr lang="en-US" sz="1200"/>
            </a:br>
            <a:r>
              <a:rPr lang="en-US" sz="1200"/>
              <a:t>with many data points.</a:t>
            </a:r>
          </a:p>
          <a:p>
            <a:pPr marL="0" lvl="1"/>
            <a:endParaRPr lang="en-US" sz="1200"/>
          </a:p>
          <a:p>
            <a:pPr marL="0" lvl="1"/>
            <a:r>
              <a:rPr lang="en-US" sz="1200"/>
              <a:t>These additional</a:t>
            </a:r>
            <a:r>
              <a:rPr lang="en-US" sz="1200" baseline="0"/>
              <a:t> colors should only be used in PowerPoint presentations when needed to clearly communicate a message to your audience. </a:t>
            </a:r>
            <a:endParaRPr 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5D63D-01CA-B54F-8233-A9EB59996BBD}"/>
              </a:ext>
            </a:extLst>
          </p:cNvPr>
          <p:cNvSpPr txBox="1"/>
          <p:nvPr userDrawn="1"/>
        </p:nvSpPr>
        <p:spPr>
          <a:xfrm>
            <a:off x="4376186" y="1714500"/>
            <a:ext cx="4428378" cy="1141145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900" b="1"/>
              <a:t>White</a:t>
            </a:r>
          </a:p>
          <a:p>
            <a:r>
              <a:rPr lang="en-US" sz="900"/>
              <a:t>RGB: 255, 255, 255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73916-2A5F-D430-9CFA-FDCB9C43D8E5}"/>
              </a:ext>
            </a:extLst>
          </p:cNvPr>
          <p:cNvSpPr txBox="1"/>
          <p:nvPr userDrawn="1"/>
        </p:nvSpPr>
        <p:spPr>
          <a:xfrm>
            <a:off x="7818008" y="4638088"/>
            <a:ext cx="1600200" cy="230832"/>
          </a:xfrm>
          <a:prstGeom prst="rect">
            <a:avLst/>
          </a:prstGeom>
          <a:solidFill>
            <a:srgbClr val="EFB661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239, 182, 97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85B463-8F9A-BFCE-DCD7-43E205C0A4EC}"/>
              </a:ext>
            </a:extLst>
          </p:cNvPr>
          <p:cNvSpPr txBox="1"/>
          <p:nvPr userDrawn="1"/>
        </p:nvSpPr>
        <p:spPr>
          <a:xfrm>
            <a:off x="4376778" y="4638088"/>
            <a:ext cx="1600200" cy="230832"/>
          </a:xfrm>
          <a:prstGeom prst="rect">
            <a:avLst/>
          </a:prstGeom>
          <a:solidFill>
            <a:srgbClr val="908CC2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144, 140, 194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57A2A9-B6B8-434C-9DCC-B03F85CE6C3B}"/>
              </a:ext>
            </a:extLst>
          </p:cNvPr>
          <p:cNvSpPr txBox="1"/>
          <p:nvPr userDrawn="1"/>
        </p:nvSpPr>
        <p:spPr>
          <a:xfrm>
            <a:off x="6097393" y="4638088"/>
            <a:ext cx="1600200" cy="230832"/>
          </a:xfrm>
          <a:prstGeom prst="rect">
            <a:avLst/>
          </a:prstGeom>
          <a:solidFill>
            <a:srgbClr val="9ABEAA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154, 190, 170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6AA454-7A5B-66BC-D4A0-3D71A3A709F0}"/>
              </a:ext>
            </a:extLst>
          </p:cNvPr>
          <p:cNvSpPr/>
          <p:nvPr userDrawn="1"/>
        </p:nvSpPr>
        <p:spPr>
          <a:xfrm>
            <a:off x="685800" y="2975129"/>
            <a:ext cx="2999972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/>
              <a:t>RTX secondary palette</a:t>
            </a:r>
          </a:p>
          <a:p>
            <a:pPr marL="0" lvl="1"/>
            <a:r>
              <a:rPr lang="en-US" sz="1200"/>
              <a:t>Our secondary color palette consists of the three grays and red specified. Be sure to use these formulas.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1B09C7-834F-394E-A958-DF3E55FCE790}"/>
              </a:ext>
            </a:extLst>
          </p:cNvPr>
          <p:cNvSpPr txBox="1"/>
          <p:nvPr userDrawn="1"/>
        </p:nvSpPr>
        <p:spPr>
          <a:xfrm>
            <a:off x="694270" y="1107061"/>
            <a:ext cx="609713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800"/>
              <a:t>Predominant brand colors to be used for all presentations.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13F8C0-6D6A-5E83-58AF-5504B66B79EE}"/>
              </a:ext>
            </a:extLst>
          </p:cNvPr>
          <p:cNvCxnSpPr/>
          <p:nvPr userDrawn="1"/>
        </p:nvCxnSpPr>
        <p:spPr>
          <a:xfrm>
            <a:off x="694270" y="4023807"/>
            <a:ext cx="108135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D6F29B8-5A4C-3DDE-1DDD-B84B5C085DA9}"/>
              </a:ext>
            </a:extLst>
          </p:cNvPr>
          <p:cNvSpPr txBox="1"/>
          <p:nvPr userDrawn="1"/>
        </p:nvSpPr>
        <p:spPr>
          <a:xfrm>
            <a:off x="7818008" y="2975129"/>
            <a:ext cx="1600200" cy="395283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Cool Gray 10</a:t>
            </a:r>
          </a:p>
          <a:p>
            <a:r>
              <a:rPr lang="en-US" sz="900">
                <a:solidFill>
                  <a:schemeClr val="bg1"/>
                </a:solidFill>
              </a:rPr>
              <a:t>RGB: 99, 102, 106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F555A6-97AF-8ED4-EE9E-33F5D49CF7E1}"/>
              </a:ext>
            </a:extLst>
          </p:cNvPr>
          <p:cNvSpPr txBox="1"/>
          <p:nvPr userDrawn="1"/>
        </p:nvSpPr>
        <p:spPr>
          <a:xfrm>
            <a:off x="6097393" y="2975129"/>
            <a:ext cx="1600200" cy="39528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tx1"/>
                </a:solidFill>
              </a:rPr>
              <a:t>Cool Gray 5</a:t>
            </a:r>
          </a:p>
          <a:p>
            <a:r>
              <a:rPr lang="en-US" sz="900">
                <a:solidFill>
                  <a:schemeClr val="tx1"/>
                </a:solidFill>
              </a:rPr>
              <a:t>RGB: 177, 179, 179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F986CA-9DEB-DC03-DBF1-6A24D2719E8E}"/>
              </a:ext>
            </a:extLst>
          </p:cNvPr>
          <p:cNvSpPr txBox="1"/>
          <p:nvPr userDrawn="1"/>
        </p:nvSpPr>
        <p:spPr>
          <a:xfrm>
            <a:off x="4376778" y="2975129"/>
            <a:ext cx="1600200" cy="39528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tx1"/>
                </a:solidFill>
              </a:rPr>
              <a:t>Cool Gray 1</a:t>
            </a:r>
          </a:p>
          <a:p>
            <a:r>
              <a:rPr lang="en-US" sz="900">
                <a:solidFill>
                  <a:schemeClr val="tx1"/>
                </a:solidFill>
              </a:rPr>
              <a:t>RGB: 217, 217, 214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4FAF87-9756-7369-920A-916A8ABEBE3A}"/>
              </a:ext>
            </a:extLst>
          </p:cNvPr>
          <p:cNvSpPr txBox="1"/>
          <p:nvPr userDrawn="1"/>
        </p:nvSpPr>
        <p:spPr>
          <a:xfrm>
            <a:off x="4376778" y="4252665"/>
            <a:ext cx="1600200" cy="2308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123, 167, 188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EA9186-E29F-6230-342E-0C99C8F431C1}"/>
              </a:ext>
            </a:extLst>
          </p:cNvPr>
          <p:cNvSpPr txBox="1"/>
          <p:nvPr userDrawn="1"/>
        </p:nvSpPr>
        <p:spPr>
          <a:xfrm>
            <a:off x="9538623" y="2975129"/>
            <a:ext cx="1600200" cy="395283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Red 186</a:t>
            </a:r>
          </a:p>
          <a:p>
            <a:r>
              <a:rPr lang="en-US" sz="900">
                <a:solidFill>
                  <a:schemeClr val="bg1"/>
                </a:solidFill>
              </a:rPr>
              <a:t>RGB: 206, 17, 38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8F9550-0C58-B5DB-AC53-18760A42A073}"/>
              </a:ext>
            </a:extLst>
          </p:cNvPr>
          <p:cNvSpPr txBox="1"/>
          <p:nvPr userDrawn="1"/>
        </p:nvSpPr>
        <p:spPr>
          <a:xfrm>
            <a:off x="6097393" y="4252665"/>
            <a:ext cx="1600200" cy="2308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183, 169, 154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94DDDD-08AF-823A-E89F-47FD078CA228}"/>
              </a:ext>
            </a:extLst>
          </p:cNvPr>
          <p:cNvSpPr txBox="1"/>
          <p:nvPr userDrawn="1"/>
        </p:nvSpPr>
        <p:spPr>
          <a:xfrm>
            <a:off x="8947053" y="1714500"/>
            <a:ext cx="2191770" cy="11411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Black</a:t>
            </a:r>
          </a:p>
          <a:p>
            <a:r>
              <a:rPr lang="en-US" sz="900">
                <a:solidFill>
                  <a:schemeClr val="bg1"/>
                </a:solidFill>
              </a:rPr>
              <a:t>RGB: 0, 0, 0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ACA73BA7-4C6B-64D2-F17C-0492399561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42834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CEB5585-C834-0985-6E75-F76DB3DE98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85924E1-E671-15B7-C729-FB48778704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6507978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"/>
          <p:cNvSpPr>
            <a:spLocks noGrp="1"/>
          </p:cNvSpPr>
          <p:nvPr>
            <p:ph type="body" sz="quarter" idx="13" hasCustomPrompt="1"/>
          </p:nvPr>
        </p:nvSpPr>
        <p:spPr>
          <a:xfrm>
            <a:off x="685799" y="1476000"/>
            <a:ext cx="10829543" cy="4315200"/>
          </a:xfrm>
          <a:noFill/>
        </p:spPr>
        <p:txBody>
          <a:bodyPr/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9913" indent="-2809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1688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2675" indent="-2809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6038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28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Takeaway bar">
            <a:extLst>
              <a:ext uri="{FF2B5EF4-FFF2-40B4-BE49-F238E27FC236}">
                <a16:creationId xmlns:a16="http://schemas.microsoft.com/office/drawing/2014/main" id="{8F3A43FB-9FBA-E24C-1C15-E32F1866C8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1FA8D734-2FCE-8F54-C61F-7DDD193F1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F66BF-F411-021B-DAFB-936A5D5BF4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4243742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/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4381500" y="1572733"/>
            <a:ext cx="7124700" cy="3903034"/>
          </a:xfrm>
          <a:solidFill>
            <a:schemeClr val="accent2">
              <a:lumMod val="20000"/>
              <a:lumOff val="80000"/>
            </a:schemeClr>
          </a:solidFill>
        </p:spPr>
        <p:txBody>
          <a:bodyPr tIns="118872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1572733"/>
            <a:ext cx="3419475" cy="590931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10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82C03A76-7437-CCE5-AA77-D22BE8AE05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933" y="2247900"/>
            <a:ext cx="3423867" cy="3227867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akeaway bar">
            <a:extLst>
              <a:ext uri="{FF2B5EF4-FFF2-40B4-BE49-F238E27FC236}">
                <a16:creationId xmlns:a16="http://schemas.microsoft.com/office/drawing/2014/main" id="{67AD0891-A881-5DC1-1013-4319173314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0052439E-9AF4-ACA4-C314-22E8A138FF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56923A8-BFAF-09ED-2EE9-F82ED4EB0F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883582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41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ody">
            <a:extLst>
              <a:ext uri="{FF2B5EF4-FFF2-40B4-BE49-F238E27FC236}">
                <a16:creationId xmlns:a16="http://schemas.microsoft.com/office/drawing/2014/main" id="{126C87B5-8F18-7506-8B48-91F7DEB30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E516DAE2-402F-D2DE-B8E0-8573F9474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84CACB-88CB-1EC0-707C-3DDA2AE83BAB}"/>
              </a:ext>
            </a:extLst>
          </p:cNvPr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ED5C7154-EF93-4E4A-B226-EC4D611BA3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CD53B7A-E61B-21CA-5E4D-0BF49C054C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923826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kern="12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843D3F67-9015-4550-CB5B-BE56FBCB92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A28FC03-B5C0-FCC1-1C47-833306EE03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3" name="Presenters"/>
          <p:cNvSpPr>
            <a:spLocks noGrp="1"/>
          </p:cNvSpPr>
          <p:nvPr>
            <p:ph type="body" idx="1"/>
          </p:nvPr>
        </p:nvSpPr>
        <p:spPr>
          <a:xfrm>
            <a:off x="647700" y="3811347"/>
            <a:ext cx="3581400" cy="333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47700" y="2743200"/>
            <a:ext cx="10896600" cy="70184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5982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98" r:id="rId3"/>
    <p:sldLayoutId id="2147483702" r:id="rId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0" rtl="0" eaLnBrk="1" latinLnBrk="0" hangingPunct="1">
        <a:lnSpc>
          <a:spcPct val="90000"/>
        </a:lnSpc>
        <a:spcBef>
          <a:spcPts val="0"/>
        </a:spcBef>
        <a:buSzPct val="115000"/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2" userDrawn="1">
          <p15:clr>
            <a:srgbClr val="A4A3A4"/>
          </p15:clr>
        </p15:guide>
        <p15:guide id="3" pos="7248" userDrawn="1">
          <p15:clr>
            <a:srgbClr val="A4A3A4"/>
          </p15:clr>
        </p15:guide>
        <p15:guide id="5" pos="1416" userDrawn="1">
          <p15:clr>
            <a:srgbClr val="A4A3A4"/>
          </p15:clr>
        </p15:guide>
        <p15:guide id="6" pos="1608" userDrawn="1">
          <p15:clr>
            <a:srgbClr val="A4A3A4"/>
          </p15:clr>
        </p15:guide>
        <p15:guide id="7" pos="2592" userDrawn="1">
          <p15:clr>
            <a:srgbClr val="A4A3A4"/>
          </p15:clr>
        </p15:guide>
        <p15:guide id="8" pos="2760" userDrawn="1">
          <p15:clr>
            <a:srgbClr val="A4A3A4"/>
          </p15:clr>
        </p15:guide>
        <p15:guide id="9" pos="3744" userDrawn="1">
          <p15:clr>
            <a:srgbClr val="A4A3A4"/>
          </p15:clr>
        </p15:guide>
        <p15:guide id="10" pos="3936" userDrawn="1">
          <p15:clr>
            <a:srgbClr val="A4A3A4"/>
          </p15:clr>
        </p15:guide>
        <p15:guide id="11" pos="4920" userDrawn="1">
          <p15:clr>
            <a:srgbClr val="A4A3A4"/>
          </p15:clr>
        </p15:guide>
        <p15:guide id="12" pos="5088" userDrawn="1">
          <p15:clr>
            <a:srgbClr val="A4A3A4"/>
          </p15:clr>
        </p15:guide>
        <p15:guide id="13" pos="6072" userDrawn="1">
          <p15:clr>
            <a:srgbClr val="A4A3A4"/>
          </p15:clr>
        </p15:guide>
        <p15:guide id="14" pos="6264" userDrawn="1">
          <p15:clr>
            <a:srgbClr val="A4A3A4"/>
          </p15:clr>
        </p15:guide>
        <p15:guide id="15" orient="horz" pos="3888" userDrawn="1">
          <p15:clr>
            <a:srgbClr val="547EBF"/>
          </p15:clr>
        </p15:guide>
        <p15:guide id="16" orient="horz" pos="1296" userDrawn="1">
          <p15:clr>
            <a:srgbClr val="547EBF"/>
          </p15:clr>
        </p15:guide>
        <p15:guide id="17" orient="horz" pos="2616" userDrawn="1">
          <p15:clr>
            <a:srgbClr val="547EBF"/>
          </p15:clr>
        </p15:guide>
        <p15:guide id="18" orient="horz" pos="2976" userDrawn="1">
          <p15:clr>
            <a:srgbClr val="547EBF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Body"/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44C6F71-09E4-25C7-49D5-4D03C17B68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2" name="Picture 1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CE0C1A-0107-0A7F-609C-1052CA94831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2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92" r:id="rId2"/>
    <p:sldLayoutId id="2147483695" r:id="rId3"/>
    <p:sldLayoutId id="2147483669" r:id="rId4"/>
    <p:sldLayoutId id="2147483664" r:id="rId5"/>
    <p:sldLayoutId id="2147483694" r:id="rId6"/>
  </p:sldLayoutIdLst>
  <p:hf sldNum="0" hdr="0" dt="0"/>
  <p:txStyles>
    <p:titleStyle>
      <a:lvl1pPr marL="0" algn="l" defTabSz="914400" rtl="0" eaLnBrk="1" latinLnBrk="0" hangingPunct="1">
        <a:lnSpc>
          <a:spcPct val="80000"/>
        </a:lnSpc>
        <a:spcBef>
          <a:spcPct val="0"/>
        </a:spcBef>
        <a:buNone/>
        <a:defRPr lang="en-US" sz="3200" b="1" kern="1200" baseline="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19456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38912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21792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41248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60704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7248" userDrawn="1">
          <p15:clr>
            <a:srgbClr val="547EBF"/>
          </p15:clr>
        </p15:guide>
        <p15:guide id="3" pos="432" userDrawn="1">
          <p15:clr>
            <a:srgbClr val="547EBF"/>
          </p15:clr>
        </p15:guide>
        <p15:guide id="4" orient="horz" pos="3888" userDrawn="1">
          <p15:clr>
            <a:srgbClr val="547EBF"/>
          </p15:clr>
        </p15:guide>
        <p15:guide id="5" orient="horz" pos="288" userDrawn="1">
          <p15:clr>
            <a:srgbClr val="547EBF"/>
          </p15:clr>
        </p15:guide>
        <p15:guide id="6" pos="1416" userDrawn="1">
          <p15:clr>
            <a:srgbClr val="A4A3A4"/>
          </p15:clr>
        </p15:guide>
        <p15:guide id="7" pos="1608" userDrawn="1">
          <p15:clr>
            <a:srgbClr val="A4A3A4"/>
          </p15:clr>
        </p15:guide>
        <p15:guide id="8" pos="3744" userDrawn="1">
          <p15:clr>
            <a:srgbClr val="A4A3A4"/>
          </p15:clr>
        </p15:guide>
        <p15:guide id="9" pos="3936" userDrawn="1">
          <p15:clr>
            <a:srgbClr val="A4A3A4"/>
          </p15:clr>
        </p15:guide>
        <p15:guide id="10" pos="4920" userDrawn="1">
          <p15:clr>
            <a:srgbClr val="A4A3A4"/>
          </p15:clr>
        </p15:guide>
        <p15:guide id="11" pos="5088" userDrawn="1">
          <p15:clr>
            <a:srgbClr val="A4A3A4"/>
          </p15:clr>
        </p15:guide>
        <p15:guide id="12" pos="6072" userDrawn="1">
          <p15:clr>
            <a:srgbClr val="A4A3A4"/>
          </p15:clr>
        </p15:guide>
        <p15:guide id="13" pos="6264" userDrawn="1">
          <p15:clr>
            <a:srgbClr val="A4A3A4"/>
          </p15:clr>
        </p15:guide>
        <p15:guide id="14" pos="2592" userDrawn="1">
          <p15:clr>
            <a:srgbClr val="A4A3A4"/>
          </p15:clr>
        </p15:guide>
        <p15:guide id="15" pos="2760" userDrawn="1">
          <p15:clr>
            <a:srgbClr val="A4A3A4"/>
          </p15:clr>
        </p15:guide>
        <p15:guide id="16" orient="horz" pos="720" userDrawn="1">
          <p15:clr>
            <a:srgbClr val="547EBF"/>
          </p15:clr>
        </p15:guide>
        <p15:guide id="17" orient="horz" pos="480" userDrawn="1">
          <p15:clr>
            <a:srgbClr val="547EBF"/>
          </p15:clr>
        </p15:guide>
        <p15:guide id="18" orient="horz" pos="984" userDrawn="1">
          <p15:clr>
            <a:srgbClr val="F26B43"/>
          </p15:clr>
        </p15:guide>
        <p15:guide id="19" orient="horz" pos="3648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esenters"/>
          <p:cNvSpPr>
            <a:spLocks noGrp="1"/>
          </p:cNvSpPr>
          <p:nvPr>
            <p:ph type="body" idx="1"/>
          </p:nvPr>
        </p:nvSpPr>
        <p:spPr>
          <a:xfrm>
            <a:off x="685800" y="3900728"/>
            <a:ext cx="3581400" cy="333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85800" y="1874225"/>
            <a:ext cx="10820400" cy="166199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547A21D-2A8F-FEFE-660B-5ECF70D43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39EFD31-F99D-6DAD-477F-89FB8BD32F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F25938C5-1370-BE88-33C8-1B7269A32C4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0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6" r:id="rId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5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0" rtl="0" eaLnBrk="1" latinLnBrk="0" hangingPunct="1">
        <a:lnSpc>
          <a:spcPct val="90000"/>
        </a:lnSpc>
        <a:spcBef>
          <a:spcPts val="0"/>
        </a:spcBef>
        <a:buSzPct val="115000"/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2">
          <p15:clr>
            <a:srgbClr val="A4A3A4"/>
          </p15:clr>
        </p15:guide>
        <p15:guide id="3" pos="7248">
          <p15:clr>
            <a:srgbClr val="A4A3A4"/>
          </p15:clr>
        </p15:guide>
        <p15:guide id="5" pos="1416">
          <p15:clr>
            <a:srgbClr val="A4A3A4"/>
          </p15:clr>
        </p15:guide>
        <p15:guide id="6" pos="1608">
          <p15:clr>
            <a:srgbClr val="A4A3A4"/>
          </p15:clr>
        </p15:guide>
        <p15:guide id="7" pos="2592">
          <p15:clr>
            <a:srgbClr val="A4A3A4"/>
          </p15:clr>
        </p15:guide>
        <p15:guide id="8" pos="2760">
          <p15:clr>
            <a:srgbClr val="A4A3A4"/>
          </p15:clr>
        </p15:guide>
        <p15:guide id="9" pos="3744">
          <p15:clr>
            <a:srgbClr val="A4A3A4"/>
          </p15:clr>
        </p15:guide>
        <p15:guide id="10" pos="3936">
          <p15:clr>
            <a:srgbClr val="A4A3A4"/>
          </p15:clr>
        </p15:guide>
        <p15:guide id="11" pos="4920">
          <p15:clr>
            <a:srgbClr val="A4A3A4"/>
          </p15:clr>
        </p15:guide>
        <p15:guide id="12" pos="5088">
          <p15:clr>
            <a:srgbClr val="A4A3A4"/>
          </p15:clr>
        </p15:guide>
        <p15:guide id="13" pos="6072">
          <p15:clr>
            <a:srgbClr val="A4A3A4"/>
          </p15:clr>
        </p15:guide>
        <p15:guide id="14" pos="6264">
          <p15:clr>
            <a:srgbClr val="A4A3A4"/>
          </p15:clr>
        </p15:guide>
        <p15:guide id="15" orient="horz" pos="3888">
          <p15:clr>
            <a:srgbClr val="547EBF"/>
          </p15:clr>
        </p15:guide>
        <p15:guide id="16" orient="horz" pos="1296">
          <p15:clr>
            <a:srgbClr val="547EBF"/>
          </p15:clr>
        </p15:guide>
        <p15:guide id="17" orient="horz" pos="2592">
          <p15:clr>
            <a:srgbClr val="547EBF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ody">
            <a:extLst>
              <a:ext uri="{FF2B5EF4-FFF2-40B4-BE49-F238E27FC236}">
                <a16:creationId xmlns:a16="http://schemas.microsoft.com/office/drawing/2014/main" id="{126C87B5-8F18-7506-8B48-91F7DEB30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E516DAE2-402F-D2DE-B8E0-8573F9474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84CACB-88CB-1EC0-707C-3DDA2AE83BAB}"/>
              </a:ext>
            </a:extLst>
          </p:cNvPr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ED5C7154-EF93-4E4A-B226-EC4D611BA3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CD53B7A-E61B-21CA-5E4D-0BF49C054C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923826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kern="12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C4AFC-2F4F-6446-FD1E-523B4814AD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19850"/>
            <a:ext cx="12192000" cy="103188"/>
          </a:xfrm>
        </p:spPr>
        <p:txBody>
          <a:bodyPr/>
          <a:lstStyle/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FFF0F6-9334-0727-35E8-7030F1C2454C}"/>
              </a:ext>
            </a:extLst>
          </p:cNvPr>
          <p:cNvSpPr txBox="1"/>
          <p:nvPr/>
        </p:nvSpPr>
        <p:spPr>
          <a:xfrm>
            <a:off x="6591631" y="4943925"/>
            <a:ext cx="38470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Hackathon’25 : Solve Rubik’s Cube</a:t>
            </a:r>
          </a:p>
          <a:p>
            <a:r>
              <a:rPr lang="en-US" dirty="0"/>
              <a:t>Name : Rhea Dmello</a:t>
            </a:r>
          </a:p>
        </p:txBody>
      </p:sp>
    </p:spTree>
    <p:extLst>
      <p:ext uri="{BB962C8B-B14F-4D97-AF65-F5344CB8AC3E}">
        <p14:creationId xmlns:p14="http://schemas.microsoft.com/office/powerpoint/2010/main" val="1958055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A66C1E-8134-3AFD-8A30-91DD40F740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94AFFF-56AF-EC70-6C8A-E4CE748D9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</a:t>
            </a:r>
            <a:br>
              <a:rPr lang="en-IN" dirty="0"/>
            </a:b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E18BF4-14F7-14D1-3629-C6EFECD0DE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A574E-E218-1E36-E95E-12D0A96A8C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097AAD3-4F6B-BCC0-9307-31FD38A1B2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631173"/>
              </p:ext>
            </p:extLst>
          </p:nvPr>
        </p:nvGraphicFramePr>
        <p:xfrm>
          <a:off x="2032605" y="2076751"/>
          <a:ext cx="8145076" cy="303467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036269">
                  <a:extLst>
                    <a:ext uri="{9D8B030D-6E8A-4147-A177-3AD203B41FA5}">
                      <a16:colId xmlns:a16="http://schemas.microsoft.com/office/drawing/2014/main" val="72574886"/>
                    </a:ext>
                  </a:extLst>
                </a:gridCol>
                <a:gridCol w="2036269">
                  <a:extLst>
                    <a:ext uri="{9D8B030D-6E8A-4147-A177-3AD203B41FA5}">
                      <a16:colId xmlns:a16="http://schemas.microsoft.com/office/drawing/2014/main" val="4018878901"/>
                    </a:ext>
                  </a:extLst>
                </a:gridCol>
                <a:gridCol w="2036269">
                  <a:extLst>
                    <a:ext uri="{9D8B030D-6E8A-4147-A177-3AD203B41FA5}">
                      <a16:colId xmlns:a16="http://schemas.microsoft.com/office/drawing/2014/main" val="1830226266"/>
                    </a:ext>
                  </a:extLst>
                </a:gridCol>
                <a:gridCol w="2036269">
                  <a:extLst>
                    <a:ext uri="{9D8B030D-6E8A-4147-A177-3AD203B41FA5}">
                      <a16:colId xmlns:a16="http://schemas.microsoft.com/office/drawing/2014/main" val="1230501830"/>
                    </a:ext>
                  </a:extLst>
                </a:gridCol>
              </a:tblGrid>
              <a:tr h="816077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Test case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scramble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Solution moves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Solved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0389036"/>
                  </a:ext>
                </a:extLst>
              </a:tr>
              <a:tr h="540775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F,R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R', F'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919627"/>
                  </a:ext>
                </a:extLst>
              </a:tr>
              <a:tr h="545293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U, R, F', L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L', F, R', U'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5447487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 random moves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 moves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6159210"/>
                  </a:ext>
                </a:extLst>
              </a:tr>
              <a:tr h="58858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 random moves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 moves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5596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9198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3F7763-45B9-5AC2-B265-DBC0E632DD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Visual simulation or cube UI</a:t>
            </a:r>
          </a:p>
          <a:p>
            <a:r>
              <a:rPr lang="en-IN" dirty="0"/>
              <a:t>Real-time step-by-step solving.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Features:</a:t>
            </a:r>
          </a:p>
          <a:p>
            <a:r>
              <a:rPr lang="en-US" dirty="0"/>
              <a:t>Press 1–4 to pick a test case</a:t>
            </a:r>
          </a:p>
          <a:p>
            <a:r>
              <a:rPr lang="en-US" dirty="0"/>
              <a:t>Press S to scramble the cube</a:t>
            </a:r>
          </a:p>
          <a:p>
            <a:r>
              <a:rPr lang="en-US" dirty="0"/>
              <a:t>Press SPACE to apply one move at a time</a:t>
            </a:r>
          </a:p>
          <a:p>
            <a:r>
              <a:rPr lang="en-US" dirty="0"/>
              <a:t>See the cube change live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E906EF-AB38-0715-9D7C-8789D6E6C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Interactive Demo</a:t>
            </a:r>
            <a:br>
              <a:rPr lang="en-IN" dirty="0"/>
            </a:b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A76352-908A-2E33-1068-7B83F1DFBA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51226-C208-F657-EFA7-B17ABA78E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980583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2B72E9-7242-A6E8-AD5B-83BDF23ED9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583BE3-7405-4DAF-F898-3A657434A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Interactive 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B4D9EC-26DB-6025-DE8D-E846387F77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2B261-E667-2C92-7E78-5B72A8759F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16450CB-BEE7-21BA-2957-7B1E3974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411" t="4666" r="12060" b="7286"/>
          <a:stretch>
            <a:fillRect/>
          </a:stretch>
        </p:blipFill>
        <p:spPr>
          <a:xfrm>
            <a:off x="6331974" y="1476000"/>
            <a:ext cx="5174226" cy="4315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870A916-688F-6657-F148-8A2787C59F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291" t="3442" r="12742" b="7813"/>
          <a:stretch>
            <a:fillRect/>
          </a:stretch>
        </p:blipFill>
        <p:spPr>
          <a:xfrm>
            <a:off x="676659" y="1476000"/>
            <a:ext cx="5301354" cy="4315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8100240-11D3-BD0E-E80D-F74F5DC9CF05}"/>
              </a:ext>
            </a:extLst>
          </p:cNvPr>
          <p:cNvSpPr txBox="1"/>
          <p:nvPr/>
        </p:nvSpPr>
        <p:spPr>
          <a:xfrm>
            <a:off x="4080387" y="191729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</a:rPr>
              <a:t>Step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9B6CE4-24AA-878B-2A36-3505CBF3DE47}"/>
              </a:ext>
            </a:extLst>
          </p:cNvPr>
          <p:cNvSpPr txBox="1"/>
          <p:nvPr/>
        </p:nvSpPr>
        <p:spPr>
          <a:xfrm>
            <a:off x="9895511" y="191728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</a:rPr>
              <a:t>Step 2</a:t>
            </a:r>
          </a:p>
        </p:txBody>
      </p:sp>
    </p:spTree>
    <p:extLst>
      <p:ext uri="{BB962C8B-B14F-4D97-AF65-F5344CB8AC3E}">
        <p14:creationId xmlns:p14="http://schemas.microsoft.com/office/powerpoint/2010/main" val="274403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C3D5D0-F799-C697-458C-B30A2B0858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DBD868-7F8B-B5E1-52EF-824497B01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Interactive 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2B3B08-9A56-88DA-4D1C-3AAAF0CF73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8C4BC-8328-823D-8F08-AE1CB565AF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FBC1C5-F9F8-7784-BD30-1D1871414C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290" t="3298" r="11325" b="6800"/>
          <a:stretch>
            <a:fillRect/>
          </a:stretch>
        </p:blipFill>
        <p:spPr>
          <a:xfrm>
            <a:off x="676658" y="1513280"/>
            <a:ext cx="5183368" cy="4277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7CEA6A-599E-B304-D1C4-6C26A375F4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401" t="3175" r="11539" b="7648"/>
          <a:stretch>
            <a:fillRect/>
          </a:stretch>
        </p:blipFill>
        <p:spPr>
          <a:xfrm>
            <a:off x="6095999" y="1513280"/>
            <a:ext cx="5428484" cy="42779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CCB5A5-03ED-B2C9-D6BB-2D71CC6951AF}"/>
              </a:ext>
            </a:extLst>
          </p:cNvPr>
          <p:cNvSpPr txBox="1"/>
          <p:nvPr/>
        </p:nvSpPr>
        <p:spPr>
          <a:xfrm>
            <a:off x="4070555" y="209427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</a:rPr>
              <a:t>Step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DC146-A067-72D1-97DE-A5E11C0062E4}"/>
              </a:ext>
            </a:extLst>
          </p:cNvPr>
          <p:cNvSpPr txBox="1"/>
          <p:nvPr/>
        </p:nvSpPr>
        <p:spPr>
          <a:xfrm>
            <a:off x="9658849" y="209427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</a:rPr>
              <a:t>Step 4</a:t>
            </a:r>
          </a:p>
        </p:txBody>
      </p:sp>
    </p:spTree>
    <p:extLst>
      <p:ext uri="{BB962C8B-B14F-4D97-AF65-F5344CB8AC3E}">
        <p14:creationId xmlns:p14="http://schemas.microsoft.com/office/powerpoint/2010/main" val="3011618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00A6D2-653D-A540-4496-8AF7592A9D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CCE17D-BE12-D333-1B2E-60F3F4471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Interactive 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2B65DF-DE54-A453-E35E-5EF7C2390B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DC9ED-F8D2-4F05-03D5-DAA8D11DD0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2256F7-C967-5A39-9BE0-A9E66DBA1D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25" t="3871" r="11774" b="6801"/>
          <a:stretch>
            <a:fillRect/>
          </a:stretch>
        </p:blipFill>
        <p:spPr>
          <a:xfrm>
            <a:off x="1464317" y="1476000"/>
            <a:ext cx="9281652" cy="4315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A0952E-47FD-3F3C-B5AA-1E498A6C81C1}"/>
              </a:ext>
            </a:extLst>
          </p:cNvPr>
          <p:cNvSpPr txBox="1"/>
          <p:nvPr/>
        </p:nvSpPr>
        <p:spPr>
          <a:xfrm>
            <a:off x="8750709" y="204510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</a:rPr>
              <a:t>Step 5</a:t>
            </a:r>
          </a:p>
        </p:txBody>
      </p:sp>
    </p:spTree>
    <p:extLst>
      <p:ext uri="{BB962C8B-B14F-4D97-AF65-F5344CB8AC3E}">
        <p14:creationId xmlns:p14="http://schemas.microsoft.com/office/powerpoint/2010/main" val="4156428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EF8712-D05C-E127-0B57-B2876244BA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sz="5400" b="1" dirty="0">
                <a:solidFill>
                  <a:srgbClr val="FF0000"/>
                </a:solidFill>
              </a:rPr>
              <a:t>THANK YOU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3138E2-E8C8-6407-77F1-A159F2D42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98C65-0010-0CDD-1B7F-741CC5AC19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F86D3-5E38-E6C6-A6A8-73D15C468A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4109254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ext Placeholder 449">
            <a:extLst>
              <a:ext uri="{FF2B5EF4-FFF2-40B4-BE49-F238E27FC236}">
                <a16:creationId xmlns:a16="http://schemas.microsoft.com/office/drawing/2014/main" id="{C0374650-FE74-0F5F-C73B-539FB421CB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906496"/>
            <a:ext cx="5977394" cy="4884704"/>
          </a:xfrm>
          <a:ln>
            <a:solidFill>
              <a:srgbClr val="00B05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Participants are challenged to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design and implement an algorithm that can solve a standard 3x3 Rubik’s Cube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from any scrambled state. The solution must mimic the real-world logic of solving a cube through a sequence of valid moves.</a:t>
            </a:r>
          </a:p>
          <a:p>
            <a:pPr marL="0" indent="0">
              <a:buNone/>
            </a:pP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What We’re Looking For :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🔍</a:t>
            </a: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050" b="1" dirty="0"/>
              <a:t>Problem-Solving Approach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How do you break down the problem?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How do you model the cube’s state and transitions?</a:t>
            </a:r>
          </a:p>
          <a:p>
            <a:pPr>
              <a:buNone/>
            </a:pPr>
            <a:r>
              <a:rPr lang="en-US" sz="1050" b="1" dirty="0"/>
              <a:t>Use of Data Structures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How do you represent the cube internally (e.g., arrays, trees, graphs)?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Use of efficient structures to track states and operations.</a:t>
            </a:r>
          </a:p>
          <a:p>
            <a:pPr>
              <a:buNone/>
            </a:pPr>
            <a:r>
              <a:rPr lang="en-US" sz="1050" b="1" dirty="0"/>
              <a:t>State Prediction Logic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Ability to track and predict cube state after each move.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Design of a move engine to simulate rotations and track permutations.</a:t>
            </a:r>
          </a:p>
          <a:p>
            <a:pPr>
              <a:buNone/>
            </a:pPr>
            <a:r>
              <a:rPr lang="en-US" sz="1050" b="1" dirty="0"/>
              <a:t>Algorithm Efficiency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How fast can your solution reach the solved state?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Complexity (time and space) of your algorithm.</a:t>
            </a:r>
          </a:p>
          <a:p>
            <a:pPr>
              <a:buNone/>
            </a:pPr>
            <a:r>
              <a:rPr lang="en-US" sz="1050" b="1" dirty="0"/>
              <a:t>Bonus Evaluation Areas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Creativity in solution design.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Visual simulation or cube UI (optional but Wow factor).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Scalability for different cube sizes (2x2, 4x4, etc.) : Optional</a:t>
            </a: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9" name="Title 448">
            <a:extLst>
              <a:ext uri="{FF2B5EF4-FFF2-40B4-BE49-F238E27FC236}">
                <a16:creationId xmlns:a16="http://schemas.microsoft.com/office/drawing/2014/main" id="{AB159FC5-A060-39EB-265B-FC41BDCA6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319515"/>
            <a:ext cx="10811256" cy="352637"/>
          </a:xfrm>
        </p:spPr>
        <p:txBody>
          <a:bodyPr/>
          <a:lstStyle/>
          <a:p>
            <a:r>
              <a:rPr lang="en-US" dirty="0"/>
              <a:t>Solve Rubik’s Cube</a:t>
            </a:r>
          </a:p>
        </p:txBody>
      </p:sp>
      <p:sp>
        <p:nvSpPr>
          <p:cNvPr id="451" name="Text Placeholder 450">
            <a:extLst>
              <a:ext uri="{FF2B5EF4-FFF2-40B4-BE49-F238E27FC236}">
                <a16:creationId xmlns:a16="http://schemas.microsoft.com/office/drawing/2014/main" id="{D8BBC8B1-68C8-BB92-1945-D938B05E8E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It’s Not Just a Puzzle - It’s a Test of Mind, Math, and Moves!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52564A-E71D-6AF5-35D0-0F99226F13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44192F-AC12-6360-F4A9-2BDB7242C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2664" y="4505041"/>
            <a:ext cx="4007459" cy="132343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vert="horz" lIns="0" tIns="0" rIns="0" bIns="0" rtlCol="0">
            <a:noAutofit/>
          </a:bodyPr>
          <a:lstStyle/>
          <a:p>
            <a:pPr marL="171450" indent="-17145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Deliverables:</a:t>
            </a:r>
          </a:p>
          <a:p>
            <a:pPr marL="171450" indent="-17145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Working algorithm (code)</a:t>
            </a:r>
          </a:p>
          <a:p>
            <a:pPr marL="171450" indent="-17145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Brief walkthrough/presentation of your approach</a:t>
            </a:r>
          </a:p>
          <a:p>
            <a:pPr marL="171450" indent="-17145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Output example(s) from your solver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None/>
            </a:pP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9" name="Picture 5" descr="Beginner's Method to Solve a 3x3 Cube">
            <a:extLst>
              <a:ext uri="{FF2B5EF4-FFF2-40B4-BE49-F238E27FC236}">
                <a16:creationId xmlns:a16="http://schemas.microsoft.com/office/drawing/2014/main" id="{68D9B151-3CDB-8D32-7AF3-4891C4088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395" y="1067084"/>
            <a:ext cx="4213660" cy="247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307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1CFC89-34E8-48A8-F79F-8896098885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Simulates a real 3x3 cube digitally</a:t>
            </a:r>
          </a:p>
          <a:p>
            <a:r>
              <a:rPr lang="en-US" dirty="0"/>
              <a:t>Accepts any scramble sequence</a:t>
            </a:r>
          </a:p>
          <a:p>
            <a:r>
              <a:rPr lang="en-US" dirty="0"/>
              <a:t>Find the shortest possible solution using only valid moves</a:t>
            </a:r>
          </a:p>
          <a:p>
            <a:r>
              <a:rPr lang="en-US" dirty="0"/>
              <a:t>Demonstrate correctness and efficiency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FA630D-6309-7B49-56FC-DCD124494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understanding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AC097B-6C82-60A6-D313-1CB4BA1AAE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9E734-86E0-2D8D-9C3F-70CFDB89C5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772484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2E2219-9AE1-420D-AF04-616063075D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approach includes 4 steps: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Simulate the Cube:</a:t>
            </a:r>
            <a:r>
              <a:rPr lang="en-US" dirty="0"/>
              <a:t> Accurate digital twin with all 12 valid moves.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Solve Efficiently:</a:t>
            </a:r>
            <a:r>
              <a:rPr lang="en-US" dirty="0"/>
              <a:t> Smart search with pruning and heuristics.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Verify Solutions:</a:t>
            </a:r>
            <a:r>
              <a:rPr lang="en-US" dirty="0"/>
              <a:t> Test every solution to ensure correctness.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Interactive Demo:</a:t>
            </a:r>
            <a:r>
              <a:rPr lang="en-US" dirty="0"/>
              <a:t> Real-time visualization with Pygame.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Scramble → Solve → Verify → Visualize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7527FE-BE6C-47F3-F475-67A78DAF0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approach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0FBB7A-8591-D1E3-3D39-B62E7B06E4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CFF02-B407-FF64-4A0D-02A4FB1AA2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1266325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E2508A-D55B-81D6-0140-18D6A5CF3C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Dictionary-based structure for clarity and ease of access.</a:t>
            </a:r>
          </a:p>
          <a:p>
            <a:r>
              <a:rPr lang="en-US" dirty="0"/>
              <a:t>6 faces: U (Up), D (Down), L (Left), R (Right), F (Front), B (Back)</a:t>
            </a:r>
          </a:p>
          <a:p>
            <a:r>
              <a:rPr lang="en-US" dirty="0"/>
              <a:t>Each face is a 3x3 grid, representing stickers accurately</a:t>
            </a:r>
          </a:p>
          <a:p>
            <a:r>
              <a:rPr lang="en-US" dirty="0"/>
              <a:t>Colors: W (White), Y (Yellow), R (Red), O (Orange), G (Green), B (Blue)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C29C49-8C00-A518-D7C7-948B2C57F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Cube representation</a:t>
            </a:r>
            <a:br>
              <a:rPr lang="en-IN" dirty="0"/>
            </a:b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E2745-5B37-394B-AAD3-804459F3E4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48D61-4CC8-788D-32EA-D1A76458C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9AA882-9A55-0E15-E7CD-A06DE983E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677" t="47168" r="24275" b="20000"/>
          <a:stretch>
            <a:fillRect/>
          </a:stretch>
        </p:blipFill>
        <p:spPr>
          <a:xfrm>
            <a:off x="3529092" y="3792783"/>
            <a:ext cx="5152101" cy="18386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1354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6B44D4-7B31-1FFB-210D-46FE399713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State Prediction Logic:</a:t>
            </a:r>
            <a:r>
              <a:rPr lang="en-US" dirty="0"/>
              <a:t> Ability to track and predict cube state after each move.</a:t>
            </a:r>
          </a:p>
          <a:p>
            <a:r>
              <a:rPr lang="en-US" dirty="0"/>
              <a:t>Every move updates both the face and adjacent edges.</a:t>
            </a:r>
          </a:p>
          <a:p>
            <a:r>
              <a:rPr lang="en-US" dirty="0"/>
              <a:t>Ensures physical accuracy without shortcuts.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BA5795-2F98-183F-F879-9BC4B3C5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State Prediction Logic</a:t>
            </a:r>
            <a:br>
              <a:rPr lang="en-IN" dirty="0"/>
            </a:b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B9FDC4-3B77-936B-F3D7-2423713269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10ABA-A45A-542A-FCD6-B21CFB484F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87887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F81A91-9148-2C80-9B56-11C3ED7A04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1. It Tries Shallow First</a:t>
            </a:r>
          </a:p>
          <a:p>
            <a:r>
              <a:rPr lang="en-US" dirty="0"/>
              <a:t>First, it tries to solve in </a:t>
            </a:r>
            <a:r>
              <a:rPr lang="en-US" b="1" dirty="0"/>
              <a:t>1 move</a:t>
            </a:r>
            <a:r>
              <a:rPr lang="en-US" dirty="0"/>
              <a:t> - fails?</a:t>
            </a:r>
          </a:p>
          <a:p>
            <a:r>
              <a:rPr lang="en-US" dirty="0"/>
              <a:t>Then tries </a:t>
            </a:r>
            <a:r>
              <a:rPr lang="en-US" b="1" dirty="0"/>
              <a:t>2 moves</a:t>
            </a:r>
            <a:r>
              <a:rPr lang="en-US" dirty="0"/>
              <a:t> - still fails?</a:t>
            </a:r>
          </a:p>
          <a:p>
            <a:r>
              <a:rPr lang="en-US" dirty="0"/>
              <a:t>Keeps going until it finds a solution</a:t>
            </a:r>
            <a:br>
              <a:rPr lang="en-US" dirty="0"/>
            </a:br>
            <a:r>
              <a:rPr lang="en-US" dirty="0"/>
              <a:t>- This is called </a:t>
            </a:r>
            <a:r>
              <a:rPr lang="en-US" b="1" dirty="0"/>
              <a:t>Iterative Deepening</a:t>
            </a:r>
            <a:endParaRPr lang="en-US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FBB960-25D0-7EAC-BB40-BAAC3E45B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Algorithm Efficiency</a:t>
            </a:r>
            <a:br>
              <a:rPr lang="en-IN" dirty="0"/>
            </a:b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9CE9FE-2B5B-19B7-247D-A3A4D42E60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730C3-3757-95AD-455E-2189322B4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452607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D50DA9-39D2-EA7E-6CCF-27012650C0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2. It Estimates How Far It Is</a:t>
            </a:r>
          </a:p>
          <a:p>
            <a:r>
              <a:rPr lang="en-US" dirty="0"/>
              <a:t>Counts how many stickers are in the wrong place</a:t>
            </a:r>
          </a:p>
          <a:p>
            <a:r>
              <a:rPr lang="en-US" dirty="0"/>
              <a:t>Divides by 8 - because one move usually fixes ~ 8 stickers</a:t>
            </a:r>
          </a:p>
          <a:p>
            <a:r>
              <a:rPr lang="en-US" dirty="0"/>
              <a:t>If current depth + estimate &gt; limit - </a:t>
            </a:r>
            <a:r>
              <a:rPr lang="en-US" b="1" dirty="0"/>
              <a:t>skip this path</a:t>
            </a:r>
            <a:r>
              <a:rPr lang="en-US" dirty="0"/>
              <a:t> - This is the </a:t>
            </a:r>
            <a:r>
              <a:rPr lang="en-US" b="1" dirty="0"/>
              <a:t>heuristic</a:t>
            </a:r>
            <a:r>
              <a:rPr lang="en-US" dirty="0"/>
              <a:t> - like a “gut feeling”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D80440-6594-1BEB-121D-E15F087FB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Algorithm Efficiency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F1B54-5127-36A0-0D50-9011E8C068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5D980-5783-8641-66E7-1A85AEE469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548893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C734FA-15FC-D9A7-E538-959A1E471A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3. It Avoids Dumb Moves</a:t>
            </a:r>
          </a:p>
          <a:p>
            <a:r>
              <a:rPr lang="en-US" dirty="0"/>
              <a:t>Won’t do U right after U' (undoes itself)</a:t>
            </a:r>
          </a:p>
          <a:p>
            <a:r>
              <a:rPr lang="en-US" dirty="0"/>
              <a:t>Won’t do R twice in a row (wasteful)</a:t>
            </a:r>
          </a:p>
          <a:p>
            <a:pPr marL="0" indent="0">
              <a:buNone/>
            </a:pPr>
            <a:r>
              <a:rPr lang="en-US" dirty="0"/>
              <a:t>    -This prunes bad paths early</a:t>
            </a:r>
          </a:p>
          <a:p>
            <a:r>
              <a:rPr lang="en-US" dirty="0"/>
              <a:t>Result: Finds the shortest solution - fast.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5BE477-CA6A-3770-9235-30738F341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Algorithm Efficiency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C5466-9E59-EDBA-F0D0-38EBB1AB25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6F352-F182-5A54-C7AE-0107BA74C3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104363936"/>
      </p:ext>
    </p:extLst>
  </p:cSld>
  <p:clrMapOvr>
    <a:masterClrMapping/>
  </p:clrMapOvr>
</p:sld>
</file>

<file path=ppt/theme/theme1.xml><?xml version="1.0" encoding="utf-8"?>
<a:theme xmlns:a="http://schemas.openxmlformats.org/drawingml/2006/main" name="COL: Jurisdiction Slid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876D645B-8286-462A-9501-A512E30D175A}"/>
    </a:ext>
  </a:extLst>
</a:theme>
</file>

<file path=ppt/theme/theme2.xml><?xml version="1.0" encoding="utf-8"?>
<a:theme xmlns:a="http://schemas.openxmlformats.org/drawingml/2006/main" name="COL Masters: Covers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DD0F330A-81C6-4891-9E95-AB736A597DA6}"/>
    </a:ext>
  </a:extLst>
</a:theme>
</file>

<file path=ppt/theme/theme3.xml><?xml version="1.0" encoding="utf-8"?>
<a:theme xmlns:a="http://schemas.openxmlformats.org/drawingml/2006/main" name="COL Masters: Content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2AD6D657-B874-44EB-9275-7D5EE671E454}"/>
    </a:ext>
  </a:extLst>
</a:theme>
</file>

<file path=ppt/theme/theme4.xml><?xml version="1.0" encoding="utf-8"?>
<a:theme xmlns:a="http://schemas.openxmlformats.org/drawingml/2006/main" name="COL Masters: Section Breakers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RTX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F6C02250-43C6-44E8-A563-5546583ADF4D}"/>
    </a:ext>
  </a:extLst>
</a:theme>
</file>

<file path=ppt/theme/theme5.xml><?xml version="1.0" encoding="utf-8"?>
<a:theme xmlns:a="http://schemas.openxmlformats.org/drawingml/2006/main" name="COL: Jurisdiction Slid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E02A4A08-61C9-4923-B6A0-6E20925598B3}"/>
    </a:ext>
  </a:extLst>
</a:theme>
</file>

<file path=ppt/theme/theme6.xml><?xml version="1.0" encoding="utf-8"?>
<a:theme xmlns:a="http://schemas.openxmlformats.org/drawingml/2006/main" name="Office Them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IOLATION xmlns="1f014d26-b0c9-4719-9c4e-6e631f7a801d">FALSE</VIOLATION>
  </documentManagement>
</p:properties>
</file>

<file path=customXml/item2.xml><?xml version="1.0" encoding="utf-8"?>
<sisl xmlns:xsi="http://www.w3.org/2001/XMLSchema-instance" xmlns:xsd="http://www.w3.org/2001/XMLSchema" xmlns="http://www.boldonjames.com/2008/01/sie/internal/label" sislVersion="0" policy="cde53ac1-bf5f-4aae-9cf1-07509e23a4b0" origin="userSelected">
  <element uid="dececbd6-da3b-46fe-8f00-f9d9deea2ee1" value=""/>
  <element uid="bba94c65-ac3d-4f34-b2e1-8de11ef6f01c" value=""/>
  <element uid="a06da4da-a263-4136-b4fd-f28a17d30188" value=""/>
  <element uid="bc2b7c01-6db1-4e7d-88d1-fc61674f86fd" value=""/>
  <element uid="92e993a3-af32-4afb-aa19-3a49cdb82c7a" value=""/>
</sisl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WrappedLabelHistory xmlns:xsi="http://www.w3.org/2001/XMLSchema-instance" xmlns:xsd="http://www.w3.org/2001/XMLSchema" xmlns="http://www.boldonjames.com/2016/02/Classifier/internal/wrappedLabelHistory">
  <Value>PD94bWwgdmVyc2lvbj0iMS4wIiBlbmNvZGluZz0idXMtYXNjaWkiPz48bGFiZWxIaXN0b3J5IHhtbG5zOnhzaT0iaHR0cDovL3d3dy53My5vcmcvMjAwMS9YTUxTY2hlbWEtaW5zdGFuY2UiIHhtbG5zOnhzZD0iaHR0cDovL3d3dy53My5vcmcvMjAwMS9YTUxTY2hlbWEiIHhtbG5zPSJodHRwOi8vd3d3LmJvbGRvbmphbWVzLmNvbS8yMDE2LzAyL0NsYXNzaWZpZXIvaW50ZXJuYWwvbGFiZWxIaXN0b3J5Ij48aXRlbT48c2lzbCBzaXNsVmVyc2lvbj0iMCIgcG9saWN5PSJjZGU1M2FjMS1iZjVmLTRhYWUtOWNmMS0wNzUwOWUyM2E0YjAiIG9yaWdpbj0iZGVmYXVsdFZhbHVlIj48ZWxlbWVudCB1aWQ9ImJiYTk0YzY1LWFjM2QtNGYzNC1iMmUxLThkZTExZWY2ZjAxYyIgdmFsdWU9IiIgeG1sbnM9Imh0dHA6Ly93d3cuYm9sZG9uamFtZXMuY29tLzIwMDgvMDEvc2llL2ludGVybmFsL2xhYmVsIiAvPjwvc2lzbD48VXNlck5hbWU+VVNcbnJwMDI0MTU4MjwvVXNlck5hbWU+PERhdGVUaW1lPjIvMTIvMjAyMCAyOjQ5OjE3IFBNPC9EYXRlVGltZT48TGFiZWxTdHJpbmc+T3JpZ2luIEp1cmlzZGljdGlvbjogVVMg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jU5OGNmYzI4LTVkZmQtNGYwNi04YzAxLWM3NTg4ZmQzOTRmMCIgdmFsdWU9IiIgeG1sbnM9Imh0dHA6Ly93d3cuYm9sZG9uamFtZXMuY29tLzIwMDgvMDEvc2llL2ludGVybmFsL2xhYmVsIiAvPjxlbGVtZW50IHVpZD0iYWFmYzlhOTUtZWU1ZC00ODdjLTljNGUtNjdhNTM4MGYyOTkxIiB2YWx1ZT0iIiB4bWxucz0iaHR0cDovL3d3dy5ib2xkb25qYW1lcy5jb20vMjAwOC8wMS9zaWUvaW50ZXJuYWwvbGFiZWwiIC8+PGVsZW1lbnQgdWlkPSJkNzU5Y2Q3YS1iNTdjLTQyZTQtOWE0OS05YjgyYTIzMzc1NzkiIHZhbHVlPSIiIHhtbG5zPSJodHRwOi8vd3d3LmJvbGRvbmphbWVzLmNvbS8yMDA4LzAxL3NpZS9pbnRlcm5hbC9sYWJlbCIgLz48ZWxlbWVudCB1aWQ9ImMyMDZkNWZhLWFlZTEtNGY2NC04OWQ5LWY4MWU0ZDdiM2FjYyIgdmFsdWU9IiIgeG1sbnM9Imh0dHA6Ly93d3cuYm9sZG9uamFtZXMuY29tLzIwMDgvMDEvc2llL2ludGVybmFsL2xhYmVsIiAvPjwvc2lzbD48VXNlck5hbWU+VVNcbnJwMDI0MTU4MjwvVXNlck5hbWU+PERhdGVUaW1lPjIvMTIvMjAyMCAzOjAzOjA5IFBNPC9EYXRlVGltZT48TGFiZWxTdHJpbmc+T3JpZ2luIEp1cmlzZGljdGlvbjogVVMgIHwgUmF5dGhlb24gQ29tcGV0aXRpb24gU2Vuc2l0aXZlIHwgUGVyIEN1cnJlbnQgUmF5dGhlb24gUG9saWN5IChSUC1PR0MtMDM1KSB8IE5vbi1FeHBvcnQgQ29udHJvbGxlZCBUZWNobmljYWwgSW5mb3JtYXRpb24gKEVYSU0gRGV0ZXJtaW5lZCBPbmx5KS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5OTdhNzE2ZS1jMDNmLTQzYjEtYTViMC1kNmNkMDRlOWJh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2FlMTFhNmItMjFiMS00OWQ4LTk5ZDgtZWQzMDY4NTEzODRhIiB2YWx1ZT0iIiB4bWxucz0iaHR0cDovL3d3dy5ib2xkb25qYW1lcy5jb20vMjAwOC8wMS9zaWUvaW50ZXJuYWwvbGFiZWwiIC8+PGVsZW1lbnQgdWlkPSJjMjA2ZDVmYS1hZWUxLTRmNjQtODlkOS1mODFlNGQ3YjNhY2MiIHZhbHVlPSIiIHhtbG5zPSJodHRwOi8vd3d3LmJvbGRvbmphbWVzLmNvbS8yMDA4LzAxL3NpZS9pbnRlcm5hbC9sYWJlbCIgLz48L3Npc2w+PFVzZXJOYW1lPlVTXG5ycDAyNDE1ODI8L1VzZXJOYW1lPjxEYXRlVGltZT4yLzEyLzIwMjAgMzoyODo1NyBQTTwvRGF0ZVRpbWU+PExhYmVsU3RyaW5nPk9yaWdpbiBKdXJpc2RpY3Rpb246IFVTICB8IFJheXRoZW9uIFByb3ByaWV0YXJ5IHwgUGVyIEN1cnJlbnQgUmF5dGhlb24gUG9saWN5IChSUC1PR0MtMDM1KSB8IFVTLUlUQVIgQ29udHJvbGxlZC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wMTJlYjIyYy03NmNhLTRlNGYtOGFiOS1mYWJiMDU0YWUx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G5ycDAyNDE1ODI8L1VzZXJOYW1lPjxEYXRlVGltZT4yLzE0LzIwMjAgNDo0Mjo0NCBQTTwvRGF0ZVRpbWU+PExhYmVsU3RyaW5nPk9yaWdpbiBKdXJpc2RpY3Rpb246IFVTICB8IFJheXRoZW9uIE1vc3QgUHJpdmF0ZSB8IFBlciBDdXJyZW50IFJheXRoZW9uIFBvbGljeSAoUlAtT0dDLTAzN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5OTdhNzE2ZS1jMDNmLTQzYjEtYTViMC1kNmNkMDRlOWJh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ZmI5OTEzMDgtYTNkZS00MGE4LTk2N2ItMDkyMjMzNDI0MWJhIiB2YWx1ZT0iIiB4bWxucz0iaHR0cDovL3d3dy5ib2xkb25qYW1lcy5jb20vMjAwOC8wMS9zaWUvaW50ZXJuYWwvbGFiZWwiIC8+PGVsZW1lbnQgdWlkPSJjMjA2ZDVmYS1hZWUxLTRmNjQtODlkOS1mODFlNGQ3YjNhY2MiIHZhbHVlPSIiIHhtbG5zPSJodHRwOi8vd3d3LmJvbGRvbmphbWVzLmNvbS8yMDA4LzAxL3NpZS9pbnRlcm5hbC9sYWJlbCIgLz48L3Npc2w+PFVzZXJOYW1lPlVTXG5ycDAyNDE1ODI8L1VzZXJOYW1lPjxEYXRlVGltZT4yLzE0LzIwMjAgNjoyOTozNCBQTTwvRGF0ZVRpbWU+PExhYmVsU3RyaW5nPk9yaWdpbiBKdXJpc2RpY3Rpb246IFVTICB8IFJheXRoZW9uIFByb3ByaWV0YXJ5IHwgUGVyIEN1cnJlbnQgUmF5dGhlb24gUG9saWN5IChSUC1PR0MtMDM1KS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YWNmOWVjYzMtMGY0NS00MjM0LWE5MGQtZTQzNjhmYWNkOTgx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i8xNy8yMDIwIDg6Mjg6MzEgUE08L0RhdGVUaW1lPjxMYWJlbFN0cmluZz5PcmlnaW4gSnVyaXNkaWN0aW9uOiBVUyAgfCBJbnRlcm5hbCBVc2UgT25seSB8IFBlciBDdXJyZW50IFJheXRoZW9uIFBvbGljeSAoUlAtT0dDLTAzNSkgfCBVUy1FeHBvcnQgQ29udHJvbGxlZCBKdXJpc2RpY3Rpb24gVW5kZXRlcm1pbmVkIHwgUGVyIEN1cnJlbnQgUmF5dGhlb24gUG9saWN5IChQSS1PR0MtR1RDLTUwMDQp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jk5N2E3MTZlLWMwM2YtNDNiMS1hNWIwLWQ2Y2QwNGU5YmE0MCIgdmFsdWU9IiIgeG1sbnM9Imh0dHA6Ly93d3cuYm9sZG9uamFtZXMuY29tLzIwMDgvMDEvc2llL2ludGVybmFsL2xhYmVsIiAvPjxlbGVtZW50IHVpZD0iYWFmYzlhOTUtZWU1ZC00ODdjLTljNGUtNjdhNTM4MGYyOTkx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wvc2lzbD48VXNlck5hbWU+VVNcbnJwMDI0MTU4MjwvVXNlck5hbWU+PERhdGVUaW1lPjIvMTgvMjAyMCA0OjU4OjI4IFBNPC9EYXRlVGltZT48TGFiZWxTdHJpbmc+T3JpZ2luIEp1cmlzZGljdGlvbjogVVMgIHwgUmF5dGhlb24gUHJvcHJpZXRhcnk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MDEyZWIyMmMtNzZjYS00ZTRmLThhYjktZmFiYjA1NGFlMTQw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i8xOC8yMDIwIDU6MDA6MTYgUE08L0RhdGVUaW1lPjxMYWJlbFN0cmluZz5PcmlnaW4gSnVyaXNkaWN0aW9uOiBVUyAgfCBSYXl0aGVvbiBNb3N0IFByaXZhdGUgfCBQZXIgQ3VycmVudCBSYXl0aGVvbiBQb2xpY3kgKFJQLU9HQy0wMzUpIHwgVVMtRXhwb3J0IENvbnRyb2xsZWQgSnVyaXNkaWN0aW9uIFVuZGV0ZXJtaW5lZC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JhY2Y5ZWNjMy0wZjQ1LTQyMzQtYTkwZC1lNDM2OGZhY2Q5ODE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G5ycDAyNDE1ODI8L1VzZXJOYW1lPjxEYXRlVGltZT4zLzcvMjAyMCA4OjIzOjM2IFBNPC9EYXRlVGltZT48TGFiZWxTdHJpbmc+T3JpZ2luIEp1cmlzZGljdGlvbjogVVMgIHwgSW50ZXJuYWwgVXNlIE9ubHk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OTk3YTcxNmUtYzAzZi00M2IxLWE1YjAtZDZjZDA0ZTliYTQw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y83LzIwMjAgODoyNDo0OSBQTTwvRGF0ZVRpbWU+PExhYmVsU3RyaW5nPk9yaWdpbiBKdXJpc2RpY3Rpb246IFVTICB8IFJheXRoZW9uIFByb3ByaWV0YXJ5IHwgUGVyIEN1cnJlbnQgUmF5dGhlb24gUG9saWN5IChSUC1PR0MtMDM1KS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ZmI5OTEzMDgtYTNkZS00MGE4LTk2N2ItMDkyMjMzNDI0MWJhIiB2YWx1ZT0iIiB4bWxucz0iaHR0cDovL3d3dy5ib2xkb25qYW1lcy5jb20vMjAwOC8wMS9zaWUvaW50ZXJuYWwvbGFiZWwiIC8+PGVsZW1lbnQgdWlkPSJjMjA2ZDVmYS1hZWUxLTRmNjQtODlkOS1mODFlNGQ3YjNhY2MiIHZhbHVlPSIiIHhtbG5zPSJodHRwOi8vd3d3LmJvbGRvbmphbWVzLmNvbS8yMDA4LzAxL3NpZS9pbnRlcm5hbC9sYWJlbCIgLz48ZWxlbWVudCB1aWQ9ImFjZjllY2MzLTBmNDUtNDIzNC1hOTBkLWU0MzY4ZmFjZDk4MSIgdmFsdWU9IiIgeG1sbnM9Imh0dHA6Ly93d3cuYm9sZG9uamFtZXMuY29tLzIwMDgvMDEvc2llL2ludGVybmFsL2xhYmVsIiAvPjxlbGVtZW50IHVpZD0iYWFmYzlhOTUtZWU1ZC00ODdjLTljNGUtNjdhNTM4MGYyOTkxIiB2YWx1ZT0iIiB4bWxucz0iaHR0cDovL3d3dy5ib2xkb25qYW1lcy5jb20vMjAwOC8wMS9zaWUvaW50ZXJuYWwvbGFiZWwiIC8+PC9zaXNsPjxVc2VyTmFtZT5VU1wxMTAzMDg1PC9Vc2VyTmFtZT48RGF0ZVRpbWU+My8xMi8yMDIwIDY6MjM6MjMgUE08L0RhdGVUaW1lPjxMYWJlbFN0cmluZz5PcmlnaW4gSnVyaXNkaWN0aW9uOiBVUyAgfCBJbnRlcm5hbCBVc2UgT25seSB8IFBlciBDdXJyZW50IFJheXRoZW9uIFBvbGljeSAoUlAtT0dDLTAzNSkgfCBVUy1FeHBvcnQgQ29udHJvbGxlZCBKdXJpc2RpY3Rpb24gVW5kZXRlcm1pbmVkIHwgUGVyIEN1cnJlbnQgUmF5dGhlb24gUG9saWN5IChQSS1PR0MtR1RDLTUwMDQpPC9MYWJlbFN0cmluZz48L2l0ZW0+PGl0ZW0+PHNpc2wgc2lzbFZlcnNpb249IjAiIHBvbGljeT0iY2RlNTNhYzEtYmY1Zi00YWFlLTljZjEtMDc1MDllMjNhNGIwIiBvcmlnaW49InVzZXJTZWxlY3RlZCIgLz48VXNlck5hbWU+VVNcMTEwMzA4NTwvVXNlck5hbWU+PERhdGVUaW1lPjMvMTMvMjAyMCAxMDowMjo0NCBQTTwvRGF0ZVRpbWU+PExhYmVsU3RyaW5nPlRoaXMgYXJ0aWZhY3QgaGFzIG5vIGNsYXNzaWZpY2F0aW9uLjwvTGFiZWxTdHJpbmc+PC9pdGVtPjxpdGVtPjxzaXNsIHNpc2xWZXJzaW9uPSIwIiBwb2xpY3k9ImNkZTUzYWMxLWJmNWYtNGFhZS05Y2YxLTA3NTA5ZTIzYTRiMCIgb3JpZ2luPSJ1c2VyU2VsZWN0ZWQiPjxlbGVtZW50IHVpZD0iMTVmZWZhMWMtYWY2Ny00ZWJmLWE3MWQtZjAxNjIxMTY4OTYy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JiYTk0YzY1LWFjM2QtNGYzNC1iMmUxLThkZTExZWY2ZjAxYy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DExMDMwODU8L1VzZXJOYW1lPjxEYXRlVGltZT4zLzEzLzIwMjAgMTA6MDU6NDQgUE08L0RhdGVUaW1lPjxMYWJlbFN0cmluZz5PcmlnaW4gSnVyaXNkaWN0aW9uOiBVUyAgfCBUaGlyZCBQYXJ0eSBQcm9wcmlldGFyeSAtIE5lZWQgdG8gS25vdyB8IFBlciBDdXJyZW50IFJheXRoZW9uIFBvbGljeSAoUlAtT0dDLTAzN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xlbGVtZW50IHVpZD0iYWNmOWVjYzMtMGY0NS00MjM0LWE5MGQtZTQzNjhmYWNkOTgxIiB2YWx1ZT0iIiB4bWxucz0iaHR0cDovL3d3dy5ib2xkb25qYW1lcy5jb20vMjAwOC8wMS9zaWUvaW50ZXJuYWwvbGFiZWwiIC8+PGVsZW1lbnQgdWlkPSJhYWZjOWE5NS1lZTVkLTQ4N2MtOWM0ZS02N2E1MzgwZjI5OTEiIHZhbHVlPSIiIHhtbG5zPSJodHRwOi8vd3d3LmJvbGRvbmphbWVzLmNvbS8yMDA4LzAxL3NpZS9pbnRlcm5hbC9sYWJlbCIgLz48L3Npc2w+PFVzZXJOYW1lPlVTXG5ycDAyNDE1ODI8L1VzZXJOYW1lPjxEYXRlVGltZT4zLzIzLzIwMjAgNzo1ODoxOSBQTTwvRGF0ZVRpbWU+PExhYmVsU3RyaW5nPk9yaWdpbiBKdXJpc2RpY3Rpb246IFVTICB8IEludGVybmFsIFVzZSBPbmx5IHwgUGVyIEN1cnJlbnQgUmF5dGhlb24gUG9saWN5IChSUC1PR0MtMDM1KSB8IE90aGVyIEluZm9ybWF0aW9uIChOb3QgUmVxdWlyaW5nIGFuIEV4cG9ydCBDb250cm9sIE1hcmtpbmcpIHwgTm8gbWFya2luZyBhcHBsaWVkIGJ5IHRoZSB0b29s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GVsZW1lbnQgdWlkPSIxNWZlZmExYy1hZjY3LTRlYmYtYTcxZC1mMDE2MjExNjg5NjIiIHZhbHVlPSIiIHhtbG5zPSJodHRwOi8vd3d3LmJvbGRvbmphbWVzLmNvbS8yMDA4LzAxL3NpZS9pbnRlcm5hbC9sYWJlbCIgLz48ZWxlbWVudCB1aWQ9ImFhZmM5YTk1LWVlNWQtNDg3Yy05YzRlLTY3YTUzODBmMjk5MSIgdmFsdWU9IiIgeG1sbnM9Imh0dHA6Ly93d3cuYm9sZG9uamFtZXMuY29tLzIwMDgvMDEvc2llL2ludGVybmFsL2xhYmVsIiAvPjwvc2lzbD48VXNlck5hbWU+VVNcbnJwMDI0MTU4MjwvVXNlck5hbWU+PERhdGVUaW1lPjMvMjMvMjAyMCA4OjQ4OjA4IFBNPC9EYXRlVGltZT48TGFiZWxTdHJpbmc+T3JpZ2luIEp1cmlzZGljdGlvbjogVVMgIHwgVGhpcmQgUGFydHkgUHJvcHJpZXRhcnkgLSBOZWVkIHRvIEtub3c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iAvPjxVc2VyTmFtZT5VU1wxMTAzMDg1PC9Vc2VyTmFtZT48RGF0ZVRpbWU+My8yMy8yMDIwIDEwOjE1OjQwIFBNPC9EYXRlVGltZT48TGFiZWxTdHJpbmc+VGhpcyBhcnRpZmFjdCBoYXMgbm8gY2xhc3NpZmljYXRpb24uPC9MYWJlbFN0cmluZz48L2l0ZW0+PGl0ZW0+PHNpc2wgc2lzbFZlcnNpb249IjAiIHBvbGljeT0iY2RlNTNhYzEtYmY1Zi00YWFlLTljZjEtMDc1MDllMjNhNGIwIiBvcmlnaW49ImRlZmF1bHRWYWx1ZSI+PGVsZW1lbnQgdWlkPSJiYmE5NGM2NS1hYzNkLTRmMzQtYjJlMS04ZGUxMWVmNmYwMWMiIHZhbHVlPSIiIHhtbG5zPSJodHRwOi8vd3d3LmJvbGRvbmphbWVzLmNvbS8yMDA4LzAxL3NpZS9pbnRlcm5hbC9sYWJlbCIgLz48L3Npc2w+PFVzZXJOYW1lPlVTXG5ycDAyNDE1ODI8L1VzZXJOYW1lPjxEYXRlVGltZT40LzIwLzIwMjAgNDoyOToyMyBQTTwvRGF0ZVRpbWU+PExhYmVsU3RyaW5nPk9yaWdpbiBKdXJpc2RpY3Rpb246IFVTIDwvTGFiZWxTdHJpbmc+PC9pdGVtPjxpdGVtPjxzaXNsIHNpc2xWZXJzaW9uPSIwIiBwb2xpY3k9ImNkZTUzYWMxLWJmNWYtNGFhZS05Y2YxLTA3NTA5ZTIzYTRiMCIgb3JpZ2luPSJ1c2VyU2VsZWN0ZWQiIC8+PFVzZXJOYW1lPlVTXDExMDMwODU8L1VzZXJOYW1lPjxEYXRlVGltZT40LzIwLzIwMjAgNjozMjo1MCBQTTwvRGF0ZVRpbWU+PExhYmVsU3RyaW5nPlRoaXMgYXJ0aWZhY3QgaGFzIG5vIGNsYXNzaWZpY2F0aW9uLjwvTGFiZWxTdHJpbmc+PC9pdGVtPjxpdGVtPjxzaXNsIHNpc2xWZXJzaW9uPSIwIiBwb2xpY3k9ImNkZTUzYWMxLWJmNWYtNGFhZS05Y2YxLTA3NTA5ZTIzYTRiMCIgb3JpZ2luPSJkZWZhdWx0VmFsdWUiPjxlbGVtZW50IHVpZD0iYmJhOTRjNjUtYWMzZC00ZjM0LWIyZTEtOGRlMTFlZjZmMDFjIiB2YWx1ZT0iIiB4bWxucz0iaHR0cDovL3d3dy5ib2xkb25qYW1lcy5jb20vMjAwOC8wMS9zaWUvaW50ZXJuYWwvbGFiZWwiIC8+PC9zaXNsPjxVc2VyTmFtZT5VU1x2YWExMDUwPC9Vc2VyTmFtZT48RGF0ZVRpbWU+MTIvMTYvMjAyMCA1OjIyOjIzIFBNPC9EYXRlVGltZT48TGFiZWxTdHJpbmc+T3JpZ2luIEp1cmlzZGljdGlvbjogVVMg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RlY2VjYmQ2LWRhM2ItNDZmZS04ZjAwLWY5ZDlkZWVhMmVlMSIgdmFsdWU9IiIgeG1sbnM9Imh0dHA6Ly93d3cuYm9sZG9uamFtZXMuY29tLzIwMDgvMDEvc2llL2ludGVybmFsL2xhYmVsIiAvPjxlbGVtZW50IHVpZD0iYmJiZjdiZjQtNGY0Zi00MTg5LTljNWUtNjUwMTVkZThhNmFkIiB2YWx1ZT0iIiB4bWxucz0iaHR0cDovL3d3dy5ib2xkb25qYW1lcy5jb20vMjAwOC8wMS9zaWUvaW50ZXJuYWwvbGFiZWwiIC8+PGVsZW1lbnQgdWlkPSJmYjk5MTMwOC1hM2RlLTQwYTgtOTY3Yi0wOTIyMzM0MjQxYmEiIHZhbHVlPSIiIHhtbG5zPSJodHRwOi8vd3d3LmJvbGRvbmphbWVzLmNvbS8yMDA4LzAxL3NpZS9pbnRlcm5hbC9sYWJlbCIgLz48ZWxlbWVudCB1aWQ9ImMyMDZkNWZhLWFlZTEtNGY2NC04OWQ5LWY4MWU0ZDdiM2FjYyIgdmFsdWU9IiIgeG1sbnM9Imh0dHA6Ly93d3cuYm9sZG9uamFtZXMuY29tLzIwMDgvMDEvc2llL2ludGVybmFsL2xhYmVsIiAvPjwvc2lzbD48VXNlck5hbWU+VVNcdmFhMTA1MDwvVXNlck5hbWU+PERhdGVUaW1lPjEyLzE3LzIwMjAgMTo1NDo0NiBQTTwvRGF0ZVRpbWU+PExhYmVsU3RyaW5nPk9yaWdpbiBKdXJpc2RpY3Rpb246IFVTICB8IFVucmVzdHJpY3RlZCBDb250ZW50IHwgTm8gbWFya2luZyBhcHBsaWVkIGJ5IHRoaXMgdG9vbC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iAvPjxVc2VyTmFtZT5VU1wxMTYxMTEzPC9Vc2VyTmFtZT48RGF0ZVRpbWU+Ni8xLzIwMjMgMjo0OTo1NCBQTTwvRGF0ZVRpbWU+PExhYmVsU3RyaW5nPlRoaXMgYXJ0aWZhY3QgaGFzIG5vIGNsYXNzaWZpY2F0aW9uLjwvTGFiZWxTdHJpbmc+PC9pdGVtPjxpdGVtPjxzaXNsIHNpc2xWZXJzaW9uPSIwIiBwb2xpY3k9ImNkZTUzYWMxLWJmNWYtNGFhZS05Y2YxLTA3NTA5ZTIzYTRiMCIgb3JpZ2luPSJ1c2VyU2VsZWN0ZWQiPjxlbGVtZW50IHVpZD0iZGVjZWNiZDYtZGEzYi00NmZlLThmMDAtZjlkOWRlZWEyZWUxIiB2YWx1ZT0iIiB4bWxucz0iaHR0cDovL3d3dy5ib2xkb25qYW1lcy5jb20vMjAwOC8wMS9zaWUvaW50ZXJuYWwvbGFiZWwiIC8+PGVsZW1lbnQgdWlkPSJhNGE5ZjM4Mi04Y2VjLTQwYmItYTljMy1jMTg3NmRlZDlkZWUiIHZhbHVlPSIiIHhtbG5zPSJodHRwOi8vd3d3LmJvbGRvbmphbWVzLmNvbS8yMDA4LzAxL3NpZS9pbnRlcm5hbC9sYWJlbCIgLz48ZWxlbWVudCB1aWQ9ImJiYTk0YzY1LWFjM2QtNGYzNC1iMmUxLThkZTExZWY2ZjAxYyIgdmFsdWU9IiIgeG1sbnM9Imh0dHA6Ly93d3cuYm9sZG9uamFtZXMuY29tLzIwMDgvMDEvc2llL2ludGVybmFsL2xhYmVsIiAvPjxlbGVtZW50IHVpZD0iZDc1OWNkN2EtYjU3Yy00MmU0LTlhNDktOWI4MmEyMzM3NTc5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DExNjExMTM8L1VzZXJOYW1lPjxEYXRlVGltZT42LzYvMjAyMyA3OjEwOjE1IFBNPC9EYXRlVGltZT48TGFiZWxTdHJpbmc+T3JpZ2luIEp1cmlzZGljdGlvbjogVVMgfCBVbnJlc3RyaWN0ZWQgQ29udGVudCB8IFJheXRoZW9uIFRlY2hub2xvZ2llcyAoQ29ycG9yYXRlIE9ubHkpIHwgTm9uLUV4cG9ydCBDb250cm9sbGVkIFRlY2huaWNhbCBJbmZvcm1hdGlvbiAoRVhJTSBEZXRlcm1pbmVkIE9ubHkpIHwgTm8gbWFya2luZyBhcHBsaWVkIGJ5IHRoZSB0b29s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GVsZW1lbnQgdWlkPSJhY2Y5ZWNjMy0wZjQ1LTQyMzQtYTkwZC1lNDM2OGZhY2Q5ODEiIHZhbHVlPSIiIHhtbG5zPSJodHRwOi8vd3d3LmJvbGRvbmphbWVzLmNvbS8yMDA4LzAxL3NpZS9pbnRlcm5hbC9sYWJlbCIgLz48ZWxlbWVudCB1aWQ9ImE0YTlmMzgyLThjZWMtNDBiYi1hOWMzLWMxODc2ZGVkOWRlZSIgdmFsdWU9IiIgeG1sbnM9Imh0dHA6Ly93d3cuYm9sZG9uamFtZXMuY29tLzIwMDgvMDEvc2llL2ludGVybmFsL2xhYmVsIiAvPjwvc2lzbD48VXNlck5hbWU+VVNcMTE2MTExMzwvVXNlck5hbWU+PERhdGVUaW1lPjYvNi8yMDIzIDc6MTA6MzIgUE08L0RhdGVUaW1lPjxMYWJlbFN0cmluZz5PcmlnaW4gSnVyaXNkaWN0aW9uOiBVUyB8IENvbXBhbnkgVXNlL0ludGVybmFsIFVzZSBPbmx5IHwgUmF5dGhlb24gVGVjaG5vbG9naWVzIChDb3Jwb3JhdGUgT25se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IC8+PFVzZXJOYW1lPlVTXDExNjExMTM8L1VzZXJOYW1lPjxEYXRlVGltZT42LzYvMjAyMyA4OjE3OjQwIFBNPC9EYXRlVGltZT48TGFiZWxTdHJpbmc+VGhpcyBhcnRpZmFjdCBoYXMgbm8gY2xhc3NpZmljYXRpb24uPC9MYWJlbFN0cmluZz48L2l0ZW0+PGl0ZW0+PHNpc2wgc2lzbFZlcnNpb249IjAiIHBvbGljeT0iY2RlNTNhYzEtYmY1Zi00YWFlLTljZjEtMDc1MDllMjNhNGIwIiBvcmlnaW49ImRlZmF1bHRWYWx1ZSI+PGVsZW1lbnQgdWlkPSJiYmE5NGM2NS1hYzNkLTRmMzQtYjJlMS04ZGUxMWVmNmYwMWMiIHZhbHVlPSIiIHhtbG5zPSJodHRwOi8vd3d3LmJvbGRvbmphbWVzLmNvbS8yMDA4LzAxL3NpZS9pbnRlcm5hbC9sYWJlbCIgLz48L3Npc2w+PFVzZXJOYW1lPlVTXDExNjExMTM8L1VzZXJOYW1lPjxEYXRlVGltZT42LzIwLzIwMjMgNDoxNTozOCBQTTwvRGF0ZVRpbWU+PExhYmVsU3RyaW5nPk9yaWdpbiBKdXJpc2RpY3Rpb246IFVT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FjZjllY2MzLTBmNDUtNDIzNC1hOTBkLWU0MzY4ZmFjZDk4MSIgdmFsdWU9IiIgeG1sbnM9Imh0dHA6Ly93d3cuYm9sZG9uamFtZXMuY29tLzIwMDgvMDEvc2llL2ludGVybmFsL2xhYmVsIiAvPjxlbGVtZW50IHVpZD0iNjlkMDBhY2QtODljNC00NGUwLTg0YWUtZTU4ZGExN2Y0ODVj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xlbGVtZW50IHVpZD0iYTI3ZjY3MWYtMDQ1YS00OWQyLWIyMzgtNGYzY2EyZTBiMGJiIiB2YWx1ZT0iIiB4bWxucz0iaHR0cDovL3d3dy5ib2xkb25qYW1lcy5jb20vMjAwOC8wMS9zaWUvaW50ZXJuYWwvbGFiZWwiIC8+PC9zaXNsPjxVc2VyTmFtZT5BRFhVXEUyMTE2MTExMzwvVXNlck5hbWU+PERhdGVUaW1lPjgvMTQvMjAyMyAxOjQ5OjI0IFBNPC9EYXRlVGltZT48TGFiZWxTdHJpbmc+RXhwb3J0IENvbnRyb2wgQ291bnRyeTogVVMgIHwgQ29tcGFueSBVc2UgfCBSYXl0aGVvbiBUZWNobm9sb2dpZXMgfCBPdGhlciBJbmZvcm1hdGlvbiAoTm90IFJlcXVpcmluZyBhbiBFeHBvcnQgQ29udHJvbCBNYXJraW5nKSB8IE5vIHZpc3VhbCBtYXJraW5nIGFwcGxpZWQgYnkgdGhlIHRvb2wgfCBObyBUZWNoIERhdGE8L0xhYmVsU3RyaW5nPjwvaXRlbT48aXRlbT48c2lzbCBzaXNsVmVyc2lvbj0iMCIgcG9saWN5PSJjZGU1M2FjMS1iZjVmLTRhYWUtOWNmMS0wNzUwOWUyM2E0YjAiIG9yaWdpbj0idXNlclNlbGVjdGVkIj48ZWxlbWVudCB1aWQ9ImFjZjllY2MzLTBmNDUtNDIzNC1hOTBkLWU0MzY4ZmFjZDk4MSIgdmFsdWU9IiIgeG1sbnM9Imh0dHA6Ly93d3cuYm9sZG9uamFtZXMuY29tLzIwMDgvMDEvc2llL2ludGVybmFsL2xhYmVsIiAvPjxlbGVtZW50IHVpZD0iNjlkMDBhY2QtODljNC00NGUwLTg0YWUtZTU4ZGExN2Y0ODVjIiB2YWx1ZT0iIiB4bWxucz0iaHR0cDovL3d3dy5ib2xkb25qYW1lcy5jb20vMjAwOC8wMS9zaWUvaW50ZXJuYWwvbGFiZWwiIC8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C9zaXNsPjxVc2VyTmFtZT5BRFhVXEUyMTE2MTExMzwvVXNlck5hbWU+PERhdGVUaW1lPjgvMTcvMjAyMyAyOjI0OjQzIFBNPC9EYXRlVGltZT48TGFiZWxTdHJpbmc+RXhwb3J0IENvbnRyb2wgQ291bnRyeTogVVMgIHwgQ29tcGFueSBVc2UvSW50ZXJuYWwgVXNlIE9ubHkgfCBSVFggQ29ycG9yYXRpb24gKENvcnBvcmF0ZSkgfCBPdGhlciBJbmZvcm1hdGlvbiAoTm90IFJlcXVpcmluZyBhbiBFeHBvcnQgQ29udHJvbCBNYXJraW5nKSB8IE5vIHZpc3VhbCBtYXJraW5nIGFwcGxpZWQgYnkgdGhlIHRvb2w8L0xhYmVsU3RyaW5nPjwvaXRlbT48aXRlbT48c2lzbCBzaXNsVmVyc2lvbj0iMCIgcG9saWN5PSJjZGU1M2FjMS1iZjVmLTRhYWUtOWNmMS0wNzUwOWUyM2E0YjAiIG9yaWdpbj0idXNlclNlbGVjdGVkIj48ZWxlbWVudCB1aWQ9ImRlY2VjYmQ2LWRhM2ItNDZmZS04ZjAwLWY5ZDlkZWVhMmVlMSIgdmFsdWU9IiIgeG1sbnM9Imh0dHA6Ly93d3cuYm9sZG9uamFtZXMuY29tLzIwMDgvMDEvc2llL2ludGVybmFsL2xhYmVsIiAvPjxlbGVtZW50IHVpZD0iYmJhOTRjNjUtYWMzZC00ZjM0LWIyZTEtOGRlMTFlZjZmMDFjIiB2YWx1ZT0iIiB4bWxucz0iaHR0cDovL3d3dy5ib2xkb25qYW1lcy5jb20vMjAwOC8wMS9zaWUvaW50ZXJuYWwvbGFiZWwiIC8+PGVsZW1lbnQgdWlkPSJhMDZkYTRkYS1hMjYzLTQxMzYtYjRmZC1mMjhhMTdkMzAxODg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C9zaXNsPjxVc2VyTmFtZT5BRFhVXEUyMTE2MTExMzwvVXNlck5hbWU+PERhdGVUaW1lPjEyLzI4LzIwMjQgMjo0MzowOSBQTTwvRGF0ZVRpbWU+PExhYmVsU3RyaW5nPkV4cG9ydCBDb250cm9sIENvdW50cnk6IFVTICB8IFVucmVzdHJpY3RlZCBDb250ZW50IHwgVXNlIFByZWV4aXN0aW5nIE1hcmtpbmcgKG5vdCBhcHBsaWVkIGJ5IHRoaXMgdG9vbCkgfCBPdGhlciBJbmZvcm1hdGlvbiAoTm90IFJlcXVpcmluZyBhbiBFeHBvcnQgQ29udHJvbCBNYXJraW5nKSB8IE5vIHZpc3VhbCBtYXJraW5nIGFwcGxpZWQgYnkgdGhlIHRvb2w8L0xhYmVsU3RyaW5nPjwvaXRlbT48L2xhYmVsSGlzdG9yeT4=</Value>
</WrappedLabelHistory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49450BF7B11147AA8C116BA14E6848" ma:contentTypeVersion="3" ma:contentTypeDescription="Create a new document." ma:contentTypeScope="" ma:versionID="2f526d967ba0e1a83719eb98f719f691">
  <xsd:schema xmlns:xsd="http://www.w3.org/2001/XMLSchema" xmlns:xs="http://www.w3.org/2001/XMLSchema" xmlns:p="http://schemas.microsoft.com/office/2006/metadata/properties" xmlns:ns2="1f014d26-b0c9-4719-9c4e-6e631f7a801d" targetNamespace="http://schemas.microsoft.com/office/2006/metadata/properties" ma:root="true" ma:fieldsID="ea5744fd6d356973943a54517c57327b" ns2:_="">
    <xsd:import namespace="1f014d26-b0c9-4719-9c4e-6e631f7a80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VIOL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014d26-b0c9-4719-9c4e-6e631f7a80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VIOLATION" ma:index="10" nillable="true" ma:displayName="VIOLATION" ma:internalName="VIOLAT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AE5F23F-329C-4DBF-9D60-45A5F548688A}">
  <ds:schemaRefs>
    <ds:schemaRef ds:uri="1f014d26-b0c9-4719-9c4e-6e631f7a801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E9627E5-DB7D-46FA-B88C-40AF094D1F62}">
  <ds:schemaRefs>
    <ds:schemaRef ds:uri="http://www.w3.org/2001/XMLSchema"/>
    <ds:schemaRef ds:uri="http://www.boldonjames.com/2008/01/sie/internal/label"/>
  </ds:schemaRefs>
</ds:datastoreItem>
</file>

<file path=customXml/itemProps3.xml><?xml version="1.0" encoding="utf-8"?>
<ds:datastoreItem xmlns:ds="http://schemas.openxmlformats.org/officeDocument/2006/customXml" ds:itemID="{4F85E5AD-1BCC-408B-B532-7B415316D2C0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EADD14C4-DDAD-426C-A577-B7F88C24A91D}">
  <ds:schemaRefs>
    <ds:schemaRef ds:uri="http://www.boldonjames.com/2016/02/Classifier/internal/wrappedLabelHistory"/>
    <ds:schemaRef ds:uri="http://www.w3.org/2001/XMLSchema"/>
  </ds:schemaRefs>
</ds:datastoreItem>
</file>

<file path=customXml/itemProps5.xml><?xml version="1.0" encoding="utf-8"?>
<ds:datastoreItem xmlns:ds="http://schemas.openxmlformats.org/officeDocument/2006/customXml" ds:itemID="{F768F78F-F636-41F0-9B4F-B3053C21A3B1}">
  <ds:schemaRefs>
    <ds:schemaRef ds:uri="1f014d26-b0c9-4719-9c4e-6e631f7a801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4447dd6a-a4a1-440b-a6a3-9124ef1ee017}" enabled="1" method="Privileged" siteId="{7a18110d-ef9b-4274-acef-e62ab0fe28ed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132</TotalTime>
  <Words>1079</Words>
  <Application>Microsoft Office PowerPoint</Application>
  <PresentationFormat>Widescreen</PresentationFormat>
  <Paragraphs>124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COL: Jurisdiction Slide</vt:lpstr>
      <vt:lpstr>COL Masters: Covers</vt:lpstr>
      <vt:lpstr>COL Masters: Content</vt:lpstr>
      <vt:lpstr>COL Masters: Section Breakers</vt:lpstr>
      <vt:lpstr>COL: Jurisdiction Slide</vt:lpstr>
      <vt:lpstr>PowerPoint Presentation</vt:lpstr>
      <vt:lpstr>Solve Rubik’s Cube</vt:lpstr>
      <vt:lpstr>Problem understanding</vt:lpstr>
      <vt:lpstr>The approach</vt:lpstr>
      <vt:lpstr>Cube representation </vt:lpstr>
      <vt:lpstr>State Prediction Logic </vt:lpstr>
      <vt:lpstr>Algorithm Efficiency </vt:lpstr>
      <vt:lpstr>Algorithm Efficiency</vt:lpstr>
      <vt:lpstr>Algorithm Efficiency</vt:lpstr>
      <vt:lpstr>Results </vt:lpstr>
      <vt:lpstr>Interactive Demo </vt:lpstr>
      <vt:lpstr>Interactive Demo</vt:lpstr>
      <vt:lpstr>Interactive Demo</vt:lpstr>
      <vt:lpstr>Interactive Demo</vt:lpstr>
      <vt:lpstr>PowerPoint Presentation</vt:lpstr>
    </vt:vector>
  </TitlesOfParts>
  <Company>Collins Aerospace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Murthy, Ramakrishnan (IND)</dc:creator>
  <cp:keywords>https:/corpid.rtx.com</cp:keywords>
  <dc:description>Mar. 2025</dc:description>
  <cp:lastModifiedBy>Rhea Dmello</cp:lastModifiedBy>
  <cp:revision>21</cp:revision>
  <dcterms:created xsi:type="dcterms:W3CDTF">2025-07-11T03:39:18Z</dcterms:created>
  <dcterms:modified xsi:type="dcterms:W3CDTF">2025-08-03T14:19:53Z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d11ccf89-9507-4f51-9f46-aad6600adf14</vt:lpwstr>
  </property>
  <property fmtid="{D5CDD505-2E9C-101B-9397-08002B2CF9AE}" pid="3" name="bjSaver">
    <vt:lpwstr>A2AB0OuaTTiL2YVHw3qxYann2Jd9uCN6</vt:lpwstr>
  </property>
  <property fmtid="{D5CDD505-2E9C-101B-9397-08002B2CF9AE}" pid="4" name="bjClsUserRVM">
    <vt:lpwstr>[]</vt:lpwstr>
  </property>
  <property fmtid="{D5CDD505-2E9C-101B-9397-08002B2CF9AE}" pid="5" name="MSIP_Label_4447dd6a-a4a1-440b-a6a3-9124ef1ee017_Enabled">
    <vt:lpwstr>true</vt:lpwstr>
  </property>
  <property fmtid="{D5CDD505-2E9C-101B-9397-08002B2CF9AE}" pid="6" name="MSIP_Label_4447dd6a-a4a1-440b-a6a3-9124ef1ee017_SetDate">
    <vt:lpwstr>2022-12-09T16:32:43Z</vt:lpwstr>
  </property>
  <property fmtid="{D5CDD505-2E9C-101B-9397-08002B2CF9AE}" pid="7" name="MSIP_Label_4447dd6a-a4a1-440b-a6a3-9124ef1ee017_Method">
    <vt:lpwstr>Privileged</vt:lpwstr>
  </property>
  <property fmtid="{D5CDD505-2E9C-101B-9397-08002B2CF9AE}" pid="8" name="MSIP_Label_4447dd6a-a4a1-440b-a6a3-9124ef1ee017_Name">
    <vt:lpwstr>NO TECH DATA</vt:lpwstr>
  </property>
  <property fmtid="{D5CDD505-2E9C-101B-9397-08002B2CF9AE}" pid="9" name="MSIP_Label_4447dd6a-a4a1-440b-a6a3-9124ef1ee017_SiteId">
    <vt:lpwstr>7a18110d-ef9b-4274-acef-e62ab0fe28ed</vt:lpwstr>
  </property>
  <property fmtid="{D5CDD505-2E9C-101B-9397-08002B2CF9AE}" pid="10" name="MSIP_Label_4447dd6a-a4a1-440b-a6a3-9124ef1ee017_ActionId">
    <vt:lpwstr>9a5bf9cd-cf11-4485-9abb-891aabd778e5</vt:lpwstr>
  </property>
  <property fmtid="{D5CDD505-2E9C-101B-9397-08002B2CF9AE}" pid="11" name="MSIP_Label_4447dd6a-a4a1-440b-a6a3-9124ef1ee017_ContentBits">
    <vt:lpwstr>0</vt:lpwstr>
  </property>
  <property fmtid="{D5CDD505-2E9C-101B-9397-08002B2CF9AE}" pid="12" name="ContentTypeId">
    <vt:lpwstr>0x010100FA49450BF7B11147AA8C116BA14E6848</vt:lpwstr>
  </property>
  <property fmtid="{D5CDD505-2E9C-101B-9397-08002B2CF9AE}" pid="13" name="bjLabelHistoryID">
    <vt:lpwstr>{EADD14C4-DDAD-426C-A577-B7F88C24A91D}</vt:lpwstr>
  </property>
  <property fmtid="{D5CDD505-2E9C-101B-9397-08002B2CF9AE}" pid="14" name="bjDocumentSecurityLabel">
    <vt:lpwstr>Export Control Country: US  | Unrestricted Content | Use Preexisting Marking (not applied by this tool) | Other Information (Not Requiring an Export Control Marking) | No visual marking applied by the tool</vt:lpwstr>
  </property>
  <property fmtid="{D5CDD505-2E9C-101B-9397-08002B2CF9AE}" pid="15" name="bjDocumentLabelXML">
    <vt:lpwstr>&lt;?xml version="1.0" encoding="us-ascii"?&gt;&lt;sisl xmlns:xsd="http://www.w3.org/2001/XMLSchema" xmlns:xsi="http://www.w3.org/2001/XMLSchema-instance" sislVersion="0" policy="cde53ac1-bf5f-4aae-9cf1-07509e23a4b0" origin="userSelected" xmlns="http://www.boldonj</vt:lpwstr>
  </property>
  <property fmtid="{D5CDD505-2E9C-101B-9397-08002B2CF9AE}" pid="16" name="bjDocumentLabelXML-0">
    <vt:lpwstr>ames.com/2008/01/sie/internal/label" /&gt;</vt:lpwstr>
  </property>
  <property fmtid="{D5CDD505-2E9C-101B-9397-08002B2CF9AE}" pid="17" name="bjLabelRefreshRequired">
    <vt:lpwstr>FileClassifier</vt:lpwstr>
  </property>
</Properties>
</file>